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9" r:id="rId1"/>
  </p:sldMasterIdLst>
  <p:sldIdLst>
    <p:sldId id="256" r:id="rId2"/>
    <p:sldId id="257" r:id="rId3"/>
    <p:sldId id="258" r:id="rId4"/>
    <p:sldId id="259" r:id="rId5"/>
    <p:sldId id="260" r:id="rId6"/>
    <p:sldId id="261" r:id="rId7"/>
    <p:sldId id="271" r:id="rId8"/>
    <p:sldId id="262" r:id="rId9"/>
    <p:sldId id="263" r:id="rId10"/>
    <p:sldId id="272" r:id="rId11"/>
    <p:sldId id="273" r:id="rId12"/>
    <p:sldId id="265" r:id="rId13"/>
    <p:sldId id="266"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755" autoAdjust="0"/>
    <p:restoredTop sz="94660"/>
  </p:normalViewPr>
  <p:slideViewPr>
    <p:cSldViewPr snapToGrid="0">
      <p:cViewPr varScale="1">
        <p:scale>
          <a:sx n="109" d="100"/>
          <a:sy n="109" d="100"/>
        </p:scale>
        <p:origin x="28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jpeg>
</file>

<file path=ppt/media/image4.png>
</file>

<file path=ppt/media/image5.jpeg>
</file>

<file path=ppt/media/image6.pn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83F07-8E8C-D50A-A890-C9752EDF6E4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FCEF271-F3E3-6824-250A-BECE8BC212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CB9CC71B-6144-38BA-1787-7C30F915967D}"/>
              </a:ext>
            </a:extLst>
          </p:cNvPr>
          <p:cNvSpPr>
            <a:spLocks noGrp="1"/>
          </p:cNvSpPr>
          <p:nvPr>
            <p:ph type="dt" sz="half" idx="10"/>
          </p:nvPr>
        </p:nvSpPr>
        <p:spPr/>
        <p:txBody>
          <a:bodyPr/>
          <a:lstStyle/>
          <a:p>
            <a:fld id="{7063B450-EE3B-4F10-9DEC-7C6741BAAA47}" type="datetimeFigureOut">
              <a:rPr lang="en-IN" smtClean="0"/>
              <a:t>03/04/24</a:t>
            </a:fld>
            <a:endParaRPr lang="en-IN"/>
          </a:p>
        </p:txBody>
      </p:sp>
      <p:sp>
        <p:nvSpPr>
          <p:cNvPr id="5" name="Footer Placeholder 4">
            <a:extLst>
              <a:ext uri="{FF2B5EF4-FFF2-40B4-BE49-F238E27FC236}">
                <a16:creationId xmlns:a16="http://schemas.microsoft.com/office/drawing/2014/main" id="{E7400F3F-4A89-2E2A-B770-1253F779C4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52C6B1-DFB4-EBC8-44B3-5E9E51332E81}"/>
              </a:ext>
            </a:extLst>
          </p:cNvPr>
          <p:cNvSpPr>
            <a:spLocks noGrp="1"/>
          </p:cNvSpPr>
          <p:nvPr>
            <p:ph type="sldNum" sz="quarter" idx="12"/>
          </p:nvPr>
        </p:nvSpPr>
        <p:spPr/>
        <p:txBody>
          <a:bodyPr/>
          <a:lstStyle/>
          <a:p>
            <a:fld id="{C7FE0861-6F77-4E16-B042-731B9C4D43FE}" type="slidenum">
              <a:rPr lang="en-IN" smtClean="0"/>
              <a:t>‹#›</a:t>
            </a:fld>
            <a:endParaRPr lang="en-IN"/>
          </a:p>
        </p:txBody>
      </p:sp>
    </p:spTree>
    <p:extLst>
      <p:ext uri="{BB962C8B-B14F-4D97-AF65-F5344CB8AC3E}">
        <p14:creationId xmlns:p14="http://schemas.microsoft.com/office/powerpoint/2010/main" val="3330004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2A483-960D-C8B9-B9A5-2016E17DA05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4198E2A-B8C3-89D4-DFCF-43DDC01A7F7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E40D70E-C1E8-ED36-0C16-56F4D2D1DE52}"/>
              </a:ext>
            </a:extLst>
          </p:cNvPr>
          <p:cNvSpPr>
            <a:spLocks noGrp="1"/>
          </p:cNvSpPr>
          <p:nvPr>
            <p:ph type="dt" sz="half" idx="10"/>
          </p:nvPr>
        </p:nvSpPr>
        <p:spPr/>
        <p:txBody>
          <a:bodyPr/>
          <a:lstStyle/>
          <a:p>
            <a:fld id="{7063B450-EE3B-4F10-9DEC-7C6741BAAA47}" type="datetimeFigureOut">
              <a:rPr lang="en-IN" smtClean="0"/>
              <a:t>03/04/24</a:t>
            </a:fld>
            <a:endParaRPr lang="en-IN"/>
          </a:p>
        </p:txBody>
      </p:sp>
      <p:sp>
        <p:nvSpPr>
          <p:cNvPr id="5" name="Footer Placeholder 4">
            <a:extLst>
              <a:ext uri="{FF2B5EF4-FFF2-40B4-BE49-F238E27FC236}">
                <a16:creationId xmlns:a16="http://schemas.microsoft.com/office/drawing/2014/main" id="{7E63F1E6-51B5-34D8-7519-0A61DE42C98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1788FFB-B8FE-BE90-13D2-846C5161E107}"/>
              </a:ext>
            </a:extLst>
          </p:cNvPr>
          <p:cNvSpPr>
            <a:spLocks noGrp="1"/>
          </p:cNvSpPr>
          <p:nvPr>
            <p:ph type="sldNum" sz="quarter" idx="12"/>
          </p:nvPr>
        </p:nvSpPr>
        <p:spPr/>
        <p:txBody>
          <a:bodyPr/>
          <a:lstStyle/>
          <a:p>
            <a:fld id="{C7FE0861-6F77-4E16-B042-731B9C4D43FE}" type="slidenum">
              <a:rPr lang="en-IN" smtClean="0"/>
              <a:t>‹#›</a:t>
            </a:fld>
            <a:endParaRPr lang="en-IN"/>
          </a:p>
        </p:txBody>
      </p:sp>
    </p:spTree>
    <p:extLst>
      <p:ext uri="{BB962C8B-B14F-4D97-AF65-F5344CB8AC3E}">
        <p14:creationId xmlns:p14="http://schemas.microsoft.com/office/powerpoint/2010/main" val="3698771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24FD45-5276-DC1D-D0CE-93282409093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C86812B-EFCB-C924-3258-C4444BEB8EE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024F0F3-46E2-8747-E09D-FFF4076B1A6F}"/>
              </a:ext>
            </a:extLst>
          </p:cNvPr>
          <p:cNvSpPr>
            <a:spLocks noGrp="1"/>
          </p:cNvSpPr>
          <p:nvPr>
            <p:ph type="dt" sz="half" idx="10"/>
          </p:nvPr>
        </p:nvSpPr>
        <p:spPr/>
        <p:txBody>
          <a:bodyPr/>
          <a:lstStyle/>
          <a:p>
            <a:fld id="{7063B450-EE3B-4F10-9DEC-7C6741BAAA47}" type="datetimeFigureOut">
              <a:rPr lang="en-IN" smtClean="0"/>
              <a:t>03/04/24</a:t>
            </a:fld>
            <a:endParaRPr lang="en-IN"/>
          </a:p>
        </p:txBody>
      </p:sp>
      <p:sp>
        <p:nvSpPr>
          <p:cNvPr id="5" name="Footer Placeholder 4">
            <a:extLst>
              <a:ext uri="{FF2B5EF4-FFF2-40B4-BE49-F238E27FC236}">
                <a16:creationId xmlns:a16="http://schemas.microsoft.com/office/drawing/2014/main" id="{E3E239FF-17A9-0261-8B7E-1224B102FB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3AA3F4-DD52-FC0D-6172-605613A83890}"/>
              </a:ext>
            </a:extLst>
          </p:cNvPr>
          <p:cNvSpPr>
            <a:spLocks noGrp="1"/>
          </p:cNvSpPr>
          <p:nvPr>
            <p:ph type="sldNum" sz="quarter" idx="12"/>
          </p:nvPr>
        </p:nvSpPr>
        <p:spPr/>
        <p:txBody>
          <a:bodyPr/>
          <a:lstStyle/>
          <a:p>
            <a:fld id="{C7FE0861-6F77-4E16-B042-731B9C4D43FE}" type="slidenum">
              <a:rPr lang="en-IN" smtClean="0"/>
              <a:t>‹#›</a:t>
            </a:fld>
            <a:endParaRPr lang="en-IN"/>
          </a:p>
        </p:txBody>
      </p:sp>
    </p:spTree>
    <p:extLst>
      <p:ext uri="{BB962C8B-B14F-4D97-AF65-F5344CB8AC3E}">
        <p14:creationId xmlns:p14="http://schemas.microsoft.com/office/powerpoint/2010/main" val="858279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CAB95-1812-08F5-5DDC-9172E88B44E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C9AD4CC-B8B9-540D-80CC-7E5567A89C0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AF03CA1-9B29-087C-3FEA-973062491AD6}"/>
              </a:ext>
            </a:extLst>
          </p:cNvPr>
          <p:cNvSpPr>
            <a:spLocks noGrp="1"/>
          </p:cNvSpPr>
          <p:nvPr>
            <p:ph type="dt" sz="half" idx="10"/>
          </p:nvPr>
        </p:nvSpPr>
        <p:spPr/>
        <p:txBody>
          <a:bodyPr/>
          <a:lstStyle/>
          <a:p>
            <a:fld id="{7063B450-EE3B-4F10-9DEC-7C6741BAAA47}" type="datetimeFigureOut">
              <a:rPr lang="en-IN" smtClean="0"/>
              <a:t>03/04/24</a:t>
            </a:fld>
            <a:endParaRPr lang="en-IN"/>
          </a:p>
        </p:txBody>
      </p:sp>
      <p:sp>
        <p:nvSpPr>
          <p:cNvPr id="5" name="Footer Placeholder 4">
            <a:extLst>
              <a:ext uri="{FF2B5EF4-FFF2-40B4-BE49-F238E27FC236}">
                <a16:creationId xmlns:a16="http://schemas.microsoft.com/office/drawing/2014/main" id="{4A0BD4EE-0013-4AF2-3B65-4355DD4AE1A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20D66E3-23C9-5EDE-29DE-47658556F4BF}"/>
              </a:ext>
            </a:extLst>
          </p:cNvPr>
          <p:cNvSpPr>
            <a:spLocks noGrp="1"/>
          </p:cNvSpPr>
          <p:nvPr>
            <p:ph type="sldNum" sz="quarter" idx="12"/>
          </p:nvPr>
        </p:nvSpPr>
        <p:spPr/>
        <p:txBody>
          <a:bodyPr/>
          <a:lstStyle/>
          <a:p>
            <a:fld id="{C7FE0861-6F77-4E16-B042-731B9C4D43FE}" type="slidenum">
              <a:rPr lang="en-IN" smtClean="0"/>
              <a:t>‹#›</a:t>
            </a:fld>
            <a:endParaRPr lang="en-IN"/>
          </a:p>
        </p:txBody>
      </p:sp>
    </p:spTree>
    <p:extLst>
      <p:ext uri="{BB962C8B-B14F-4D97-AF65-F5344CB8AC3E}">
        <p14:creationId xmlns:p14="http://schemas.microsoft.com/office/powerpoint/2010/main" val="1190116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29288-CE9D-E911-BA1B-0A91DB5CD07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C390EF0-6844-648F-0809-8A461BF631E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F031B8F-2A77-DB73-1088-7838863A7B9C}"/>
              </a:ext>
            </a:extLst>
          </p:cNvPr>
          <p:cNvSpPr>
            <a:spLocks noGrp="1"/>
          </p:cNvSpPr>
          <p:nvPr>
            <p:ph type="dt" sz="half" idx="10"/>
          </p:nvPr>
        </p:nvSpPr>
        <p:spPr/>
        <p:txBody>
          <a:bodyPr/>
          <a:lstStyle/>
          <a:p>
            <a:fld id="{7063B450-EE3B-4F10-9DEC-7C6741BAAA47}" type="datetimeFigureOut">
              <a:rPr lang="en-IN" smtClean="0"/>
              <a:t>03/04/24</a:t>
            </a:fld>
            <a:endParaRPr lang="en-IN"/>
          </a:p>
        </p:txBody>
      </p:sp>
      <p:sp>
        <p:nvSpPr>
          <p:cNvPr id="5" name="Footer Placeholder 4">
            <a:extLst>
              <a:ext uri="{FF2B5EF4-FFF2-40B4-BE49-F238E27FC236}">
                <a16:creationId xmlns:a16="http://schemas.microsoft.com/office/drawing/2014/main" id="{EC2A827E-E2D0-EBF8-DF9F-179267F0775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066376-8E1C-5192-0773-13E601E4254B}"/>
              </a:ext>
            </a:extLst>
          </p:cNvPr>
          <p:cNvSpPr>
            <a:spLocks noGrp="1"/>
          </p:cNvSpPr>
          <p:nvPr>
            <p:ph type="sldNum" sz="quarter" idx="12"/>
          </p:nvPr>
        </p:nvSpPr>
        <p:spPr/>
        <p:txBody>
          <a:bodyPr/>
          <a:lstStyle/>
          <a:p>
            <a:fld id="{C7FE0861-6F77-4E16-B042-731B9C4D43FE}" type="slidenum">
              <a:rPr lang="en-IN" smtClean="0"/>
              <a:t>‹#›</a:t>
            </a:fld>
            <a:endParaRPr lang="en-IN"/>
          </a:p>
        </p:txBody>
      </p:sp>
    </p:spTree>
    <p:extLst>
      <p:ext uri="{BB962C8B-B14F-4D97-AF65-F5344CB8AC3E}">
        <p14:creationId xmlns:p14="http://schemas.microsoft.com/office/powerpoint/2010/main" val="764300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E96E8-C5D2-07B9-74BD-881E88D1939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EBA239D-3ACD-F4A2-CFB3-9B7A148F950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A95AD63-5936-C5E4-86C7-284605B54BF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0CAB7D8-ED3E-AB14-30E9-D248D0507369}"/>
              </a:ext>
            </a:extLst>
          </p:cNvPr>
          <p:cNvSpPr>
            <a:spLocks noGrp="1"/>
          </p:cNvSpPr>
          <p:nvPr>
            <p:ph type="dt" sz="half" idx="10"/>
          </p:nvPr>
        </p:nvSpPr>
        <p:spPr/>
        <p:txBody>
          <a:bodyPr/>
          <a:lstStyle/>
          <a:p>
            <a:fld id="{7063B450-EE3B-4F10-9DEC-7C6741BAAA47}" type="datetimeFigureOut">
              <a:rPr lang="en-IN" smtClean="0"/>
              <a:t>03/04/24</a:t>
            </a:fld>
            <a:endParaRPr lang="en-IN"/>
          </a:p>
        </p:txBody>
      </p:sp>
      <p:sp>
        <p:nvSpPr>
          <p:cNvPr id="6" name="Footer Placeholder 5">
            <a:extLst>
              <a:ext uri="{FF2B5EF4-FFF2-40B4-BE49-F238E27FC236}">
                <a16:creationId xmlns:a16="http://schemas.microsoft.com/office/drawing/2014/main" id="{9DB71B56-3604-65B6-9993-9AED0B68728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7ACCDF8-C8B5-546E-ED10-38632DE400FF}"/>
              </a:ext>
            </a:extLst>
          </p:cNvPr>
          <p:cNvSpPr>
            <a:spLocks noGrp="1"/>
          </p:cNvSpPr>
          <p:nvPr>
            <p:ph type="sldNum" sz="quarter" idx="12"/>
          </p:nvPr>
        </p:nvSpPr>
        <p:spPr/>
        <p:txBody>
          <a:bodyPr/>
          <a:lstStyle/>
          <a:p>
            <a:fld id="{C7FE0861-6F77-4E16-B042-731B9C4D43FE}" type="slidenum">
              <a:rPr lang="en-IN" smtClean="0"/>
              <a:t>‹#›</a:t>
            </a:fld>
            <a:endParaRPr lang="en-IN"/>
          </a:p>
        </p:txBody>
      </p:sp>
    </p:spTree>
    <p:extLst>
      <p:ext uri="{BB962C8B-B14F-4D97-AF65-F5344CB8AC3E}">
        <p14:creationId xmlns:p14="http://schemas.microsoft.com/office/powerpoint/2010/main" val="3840290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5ADF3-FBBB-8153-647F-3FD244336090}"/>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E1FD66-1246-7E89-7766-4C4252E765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907671C-B06F-D751-6CB6-6CBCC3296DB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4B5E7E2-EBAC-6311-B9B9-D4823BD90D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15BE74F-1BC1-4B56-C926-7847C905C61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17B63F4-B1CF-F12D-81DC-F4706EA7DE87}"/>
              </a:ext>
            </a:extLst>
          </p:cNvPr>
          <p:cNvSpPr>
            <a:spLocks noGrp="1"/>
          </p:cNvSpPr>
          <p:nvPr>
            <p:ph type="dt" sz="half" idx="10"/>
          </p:nvPr>
        </p:nvSpPr>
        <p:spPr/>
        <p:txBody>
          <a:bodyPr/>
          <a:lstStyle/>
          <a:p>
            <a:fld id="{7063B450-EE3B-4F10-9DEC-7C6741BAAA47}" type="datetimeFigureOut">
              <a:rPr lang="en-IN" smtClean="0"/>
              <a:t>03/04/24</a:t>
            </a:fld>
            <a:endParaRPr lang="en-IN"/>
          </a:p>
        </p:txBody>
      </p:sp>
      <p:sp>
        <p:nvSpPr>
          <p:cNvPr id="8" name="Footer Placeholder 7">
            <a:extLst>
              <a:ext uri="{FF2B5EF4-FFF2-40B4-BE49-F238E27FC236}">
                <a16:creationId xmlns:a16="http://schemas.microsoft.com/office/drawing/2014/main" id="{40F7460E-016A-6ECD-AD45-4C6638A350D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163C1C9-6F9B-A2B0-3872-4D61F2C6236B}"/>
              </a:ext>
            </a:extLst>
          </p:cNvPr>
          <p:cNvSpPr>
            <a:spLocks noGrp="1"/>
          </p:cNvSpPr>
          <p:nvPr>
            <p:ph type="sldNum" sz="quarter" idx="12"/>
          </p:nvPr>
        </p:nvSpPr>
        <p:spPr/>
        <p:txBody>
          <a:bodyPr/>
          <a:lstStyle/>
          <a:p>
            <a:fld id="{C7FE0861-6F77-4E16-B042-731B9C4D43FE}" type="slidenum">
              <a:rPr lang="en-IN" smtClean="0"/>
              <a:t>‹#›</a:t>
            </a:fld>
            <a:endParaRPr lang="en-IN"/>
          </a:p>
        </p:txBody>
      </p:sp>
    </p:spTree>
    <p:extLst>
      <p:ext uri="{BB962C8B-B14F-4D97-AF65-F5344CB8AC3E}">
        <p14:creationId xmlns:p14="http://schemas.microsoft.com/office/powerpoint/2010/main" val="2610202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C794C-7BCC-A8F5-F7F1-C9B79521BD9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DB20428-5DDC-F6F3-3581-C39BE41751AB}"/>
              </a:ext>
            </a:extLst>
          </p:cNvPr>
          <p:cNvSpPr>
            <a:spLocks noGrp="1"/>
          </p:cNvSpPr>
          <p:nvPr>
            <p:ph type="dt" sz="half" idx="10"/>
          </p:nvPr>
        </p:nvSpPr>
        <p:spPr/>
        <p:txBody>
          <a:bodyPr/>
          <a:lstStyle/>
          <a:p>
            <a:fld id="{7063B450-EE3B-4F10-9DEC-7C6741BAAA47}" type="datetimeFigureOut">
              <a:rPr lang="en-IN" smtClean="0"/>
              <a:t>03/04/24</a:t>
            </a:fld>
            <a:endParaRPr lang="en-IN"/>
          </a:p>
        </p:txBody>
      </p:sp>
      <p:sp>
        <p:nvSpPr>
          <p:cNvPr id="4" name="Footer Placeholder 3">
            <a:extLst>
              <a:ext uri="{FF2B5EF4-FFF2-40B4-BE49-F238E27FC236}">
                <a16:creationId xmlns:a16="http://schemas.microsoft.com/office/drawing/2014/main" id="{BF1B5F8E-F138-F188-67A5-A7BE097135A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DA32746-073B-1BFC-AB5D-FC7BB904FF98}"/>
              </a:ext>
            </a:extLst>
          </p:cNvPr>
          <p:cNvSpPr>
            <a:spLocks noGrp="1"/>
          </p:cNvSpPr>
          <p:nvPr>
            <p:ph type="sldNum" sz="quarter" idx="12"/>
          </p:nvPr>
        </p:nvSpPr>
        <p:spPr/>
        <p:txBody>
          <a:bodyPr/>
          <a:lstStyle/>
          <a:p>
            <a:fld id="{C7FE0861-6F77-4E16-B042-731B9C4D43FE}" type="slidenum">
              <a:rPr lang="en-IN" smtClean="0"/>
              <a:t>‹#›</a:t>
            </a:fld>
            <a:endParaRPr lang="en-IN"/>
          </a:p>
        </p:txBody>
      </p:sp>
    </p:spTree>
    <p:extLst>
      <p:ext uri="{BB962C8B-B14F-4D97-AF65-F5344CB8AC3E}">
        <p14:creationId xmlns:p14="http://schemas.microsoft.com/office/powerpoint/2010/main" val="2522531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2564B8-17AF-C4ED-3306-23EC2B7200F3}"/>
              </a:ext>
            </a:extLst>
          </p:cNvPr>
          <p:cNvSpPr>
            <a:spLocks noGrp="1"/>
          </p:cNvSpPr>
          <p:nvPr>
            <p:ph type="dt" sz="half" idx="10"/>
          </p:nvPr>
        </p:nvSpPr>
        <p:spPr/>
        <p:txBody>
          <a:bodyPr/>
          <a:lstStyle/>
          <a:p>
            <a:fld id="{7063B450-EE3B-4F10-9DEC-7C6741BAAA47}" type="datetimeFigureOut">
              <a:rPr lang="en-IN" smtClean="0"/>
              <a:t>03/04/24</a:t>
            </a:fld>
            <a:endParaRPr lang="en-IN"/>
          </a:p>
        </p:txBody>
      </p:sp>
      <p:sp>
        <p:nvSpPr>
          <p:cNvPr id="3" name="Footer Placeholder 2">
            <a:extLst>
              <a:ext uri="{FF2B5EF4-FFF2-40B4-BE49-F238E27FC236}">
                <a16:creationId xmlns:a16="http://schemas.microsoft.com/office/drawing/2014/main" id="{CA31BF7C-F9E4-B6BB-70FF-9DC3903977B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A1EDBE6-DCE9-C7CD-6B4F-063B3F9AE670}"/>
              </a:ext>
            </a:extLst>
          </p:cNvPr>
          <p:cNvSpPr>
            <a:spLocks noGrp="1"/>
          </p:cNvSpPr>
          <p:nvPr>
            <p:ph type="sldNum" sz="quarter" idx="12"/>
          </p:nvPr>
        </p:nvSpPr>
        <p:spPr/>
        <p:txBody>
          <a:bodyPr/>
          <a:lstStyle/>
          <a:p>
            <a:fld id="{C7FE0861-6F77-4E16-B042-731B9C4D43FE}" type="slidenum">
              <a:rPr lang="en-IN" smtClean="0"/>
              <a:t>‹#›</a:t>
            </a:fld>
            <a:endParaRPr lang="en-IN"/>
          </a:p>
        </p:txBody>
      </p:sp>
    </p:spTree>
    <p:extLst>
      <p:ext uri="{BB962C8B-B14F-4D97-AF65-F5344CB8AC3E}">
        <p14:creationId xmlns:p14="http://schemas.microsoft.com/office/powerpoint/2010/main" val="3966770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8B87E-DFF7-6AED-0DBF-0982661FC7B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8FF73AA-F494-764A-A66D-CF2EF9696C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FC16514B-A4CB-7D0F-C8CE-0E4B8EB5BF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6F2740C-A601-D409-FD72-2D9DCE32979F}"/>
              </a:ext>
            </a:extLst>
          </p:cNvPr>
          <p:cNvSpPr>
            <a:spLocks noGrp="1"/>
          </p:cNvSpPr>
          <p:nvPr>
            <p:ph type="dt" sz="half" idx="10"/>
          </p:nvPr>
        </p:nvSpPr>
        <p:spPr/>
        <p:txBody>
          <a:bodyPr/>
          <a:lstStyle/>
          <a:p>
            <a:fld id="{7063B450-EE3B-4F10-9DEC-7C6741BAAA47}" type="datetimeFigureOut">
              <a:rPr lang="en-IN" smtClean="0"/>
              <a:t>03/04/24</a:t>
            </a:fld>
            <a:endParaRPr lang="en-IN"/>
          </a:p>
        </p:txBody>
      </p:sp>
      <p:sp>
        <p:nvSpPr>
          <p:cNvPr id="6" name="Footer Placeholder 5">
            <a:extLst>
              <a:ext uri="{FF2B5EF4-FFF2-40B4-BE49-F238E27FC236}">
                <a16:creationId xmlns:a16="http://schemas.microsoft.com/office/drawing/2014/main" id="{55ED7A0A-B517-F3CA-5A50-D70D624051A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D981994-D119-9158-01B0-05AFB807B7E6}"/>
              </a:ext>
            </a:extLst>
          </p:cNvPr>
          <p:cNvSpPr>
            <a:spLocks noGrp="1"/>
          </p:cNvSpPr>
          <p:nvPr>
            <p:ph type="sldNum" sz="quarter" idx="12"/>
          </p:nvPr>
        </p:nvSpPr>
        <p:spPr/>
        <p:txBody>
          <a:bodyPr/>
          <a:lstStyle/>
          <a:p>
            <a:fld id="{C7FE0861-6F77-4E16-B042-731B9C4D43FE}" type="slidenum">
              <a:rPr lang="en-IN" smtClean="0"/>
              <a:t>‹#›</a:t>
            </a:fld>
            <a:endParaRPr lang="en-IN"/>
          </a:p>
        </p:txBody>
      </p:sp>
    </p:spTree>
    <p:extLst>
      <p:ext uri="{BB962C8B-B14F-4D97-AF65-F5344CB8AC3E}">
        <p14:creationId xmlns:p14="http://schemas.microsoft.com/office/powerpoint/2010/main" val="3534402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A47A8-1314-3FB6-254D-74E348FA540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26A8DCE-CD0D-F801-6EBF-311400FD3A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CBD05BF-6AEE-D58D-D8D6-685D5922EA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D41B881-B1A0-FD0F-8095-7BA7BC3B9232}"/>
              </a:ext>
            </a:extLst>
          </p:cNvPr>
          <p:cNvSpPr>
            <a:spLocks noGrp="1"/>
          </p:cNvSpPr>
          <p:nvPr>
            <p:ph type="dt" sz="half" idx="10"/>
          </p:nvPr>
        </p:nvSpPr>
        <p:spPr/>
        <p:txBody>
          <a:bodyPr/>
          <a:lstStyle/>
          <a:p>
            <a:fld id="{7063B450-EE3B-4F10-9DEC-7C6741BAAA47}" type="datetimeFigureOut">
              <a:rPr lang="en-IN" smtClean="0"/>
              <a:t>03/04/24</a:t>
            </a:fld>
            <a:endParaRPr lang="en-IN"/>
          </a:p>
        </p:txBody>
      </p:sp>
      <p:sp>
        <p:nvSpPr>
          <p:cNvPr id="6" name="Footer Placeholder 5">
            <a:extLst>
              <a:ext uri="{FF2B5EF4-FFF2-40B4-BE49-F238E27FC236}">
                <a16:creationId xmlns:a16="http://schemas.microsoft.com/office/drawing/2014/main" id="{A5B4E2C4-BCEE-C8C1-3055-F1146915ED9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66D3029-990E-B67E-5779-73D58016581D}"/>
              </a:ext>
            </a:extLst>
          </p:cNvPr>
          <p:cNvSpPr>
            <a:spLocks noGrp="1"/>
          </p:cNvSpPr>
          <p:nvPr>
            <p:ph type="sldNum" sz="quarter" idx="12"/>
          </p:nvPr>
        </p:nvSpPr>
        <p:spPr/>
        <p:txBody>
          <a:bodyPr/>
          <a:lstStyle/>
          <a:p>
            <a:fld id="{C7FE0861-6F77-4E16-B042-731B9C4D43FE}" type="slidenum">
              <a:rPr lang="en-IN" smtClean="0"/>
              <a:t>‹#›</a:t>
            </a:fld>
            <a:endParaRPr lang="en-IN"/>
          </a:p>
        </p:txBody>
      </p:sp>
    </p:spTree>
    <p:extLst>
      <p:ext uri="{BB962C8B-B14F-4D97-AF65-F5344CB8AC3E}">
        <p14:creationId xmlns:p14="http://schemas.microsoft.com/office/powerpoint/2010/main" val="3948545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724510-AD0B-BEDC-43A4-2FE0267A9A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8E72975-41B9-A393-4075-6C3E4916241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AE19F39-B200-836E-34AF-2D6A47EF4E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063B450-EE3B-4F10-9DEC-7C6741BAAA47}" type="datetimeFigureOut">
              <a:rPr lang="en-IN" smtClean="0"/>
              <a:t>03/04/24</a:t>
            </a:fld>
            <a:endParaRPr lang="en-IN"/>
          </a:p>
        </p:txBody>
      </p:sp>
      <p:sp>
        <p:nvSpPr>
          <p:cNvPr id="5" name="Footer Placeholder 4">
            <a:extLst>
              <a:ext uri="{FF2B5EF4-FFF2-40B4-BE49-F238E27FC236}">
                <a16:creationId xmlns:a16="http://schemas.microsoft.com/office/drawing/2014/main" id="{9FF04819-2F21-7CA1-B998-9C5513EB2A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02894193-ED2A-43AF-74E4-8E101C1F0D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7FE0861-6F77-4E16-B042-731B9C4D43FE}" type="slidenum">
              <a:rPr lang="en-IN" smtClean="0"/>
              <a:t>‹#›</a:t>
            </a:fld>
            <a:endParaRPr lang="en-IN"/>
          </a:p>
        </p:txBody>
      </p:sp>
    </p:spTree>
    <p:extLst>
      <p:ext uri="{BB962C8B-B14F-4D97-AF65-F5344CB8AC3E}">
        <p14:creationId xmlns:p14="http://schemas.microsoft.com/office/powerpoint/2010/main" val="1968850803"/>
      </p:ext>
    </p:extLst>
  </p:cSld>
  <p:clrMap bg1="lt1" tx1="dk1" bg2="lt2" tx2="dk2" accent1="accent1" accent2="accent2" accent3="accent3" accent4="accent4" accent5="accent5" accent6="accent6" hlink="hlink" folHlink="folHlink"/>
  <p:sldLayoutIdLst>
    <p:sldLayoutId id="2147483820" r:id="rId1"/>
    <p:sldLayoutId id="2147483821" r:id="rId2"/>
    <p:sldLayoutId id="2147483822" r:id="rId3"/>
    <p:sldLayoutId id="2147483823" r:id="rId4"/>
    <p:sldLayoutId id="2147483824" r:id="rId5"/>
    <p:sldLayoutId id="2147483825" r:id="rId6"/>
    <p:sldLayoutId id="2147483826" r:id="rId7"/>
    <p:sldLayoutId id="2147483827" r:id="rId8"/>
    <p:sldLayoutId id="2147483828" r:id="rId9"/>
    <p:sldLayoutId id="2147483829" r:id="rId10"/>
    <p:sldLayoutId id="214748383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neo4j.com/developer/graph-search-algorithms"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geeksforgeeks.org/searching-algorithms/"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geeksforgeeks.org/binary-heap/" TargetMode="External"/><Relationship Id="rId2" Type="http://schemas.openxmlformats.org/officeDocument/2006/relationships/hyperlink" Target="https://www.geeksforgeeks.org/divide-and-conquer-algorithm-introduction/" TargetMode="External"/><Relationship Id="rId1" Type="http://schemas.openxmlformats.org/officeDocument/2006/relationships/slideLayout" Target="../slideLayouts/slideLayout2.xml"/><Relationship Id="rId4" Type="http://schemas.openxmlformats.org/officeDocument/2006/relationships/hyperlink" Target="http://www.geeksforgeeks.org/selection-sor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79" name="Rectangle 617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75" name="Video 6174" descr="Swirling White Lights">
            <a:extLst>
              <a:ext uri="{FF2B5EF4-FFF2-40B4-BE49-F238E27FC236}">
                <a16:creationId xmlns:a16="http://schemas.microsoft.com/office/drawing/2014/main" id="{572C346B-3644-0B6C-BED4-6A1ADC673A9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6181" name="Rectangle 618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85D21C-4FFF-F1BC-0925-9D6206144FD5}"/>
              </a:ext>
            </a:extLst>
          </p:cNvPr>
          <p:cNvSpPr>
            <a:spLocks noGrp="1"/>
          </p:cNvSpPr>
          <p:nvPr>
            <p:ph type="ctrTitle"/>
          </p:nvPr>
        </p:nvSpPr>
        <p:spPr>
          <a:xfrm>
            <a:off x="840606" y="352470"/>
            <a:ext cx="10058400" cy="1114371"/>
          </a:xfrm>
          <a:effectLst>
            <a:outerShdw blurRad="50800" dist="38100" dir="2700000" algn="tl" rotWithShape="0">
              <a:prstClr val="black">
                <a:alpha val="40000"/>
              </a:prstClr>
            </a:outerShdw>
          </a:effectLst>
        </p:spPr>
        <p:txBody>
          <a:bodyPr vert="horz" lIns="91440" tIns="45720" rIns="91440" bIns="45720" rtlCol="0">
            <a:normAutofit/>
          </a:bodyPr>
          <a:lstStyle/>
          <a:p>
            <a:r>
              <a:rPr lang="en-US" sz="5200" b="1" i="1">
                <a:ln w="22225">
                  <a:solidFill>
                    <a:srgbClr val="FFFFFF"/>
                  </a:solidFill>
                </a:ln>
                <a:solidFill>
                  <a:srgbClr val="FFFFFF"/>
                </a:solidFill>
              </a:rPr>
              <a:t>ALGORITHMS VISUALIZER</a:t>
            </a:r>
            <a:endParaRPr lang="en-US" sz="5200" b="1" i="1" dirty="0">
              <a:ln w="22225">
                <a:solidFill>
                  <a:srgbClr val="FFFFFF"/>
                </a:solidFill>
              </a:ln>
              <a:solidFill>
                <a:srgbClr val="FFFFFF"/>
              </a:solidFill>
            </a:endParaRPr>
          </a:p>
        </p:txBody>
      </p:sp>
      <p:sp>
        <p:nvSpPr>
          <p:cNvPr id="3" name="Subtitle 2">
            <a:extLst>
              <a:ext uri="{FF2B5EF4-FFF2-40B4-BE49-F238E27FC236}">
                <a16:creationId xmlns:a16="http://schemas.microsoft.com/office/drawing/2014/main" id="{1B328DD2-2241-5C3B-F234-13A200505099}"/>
              </a:ext>
            </a:extLst>
          </p:cNvPr>
          <p:cNvSpPr>
            <a:spLocks noGrp="1"/>
          </p:cNvSpPr>
          <p:nvPr>
            <p:ph type="subTitle" idx="1"/>
          </p:nvPr>
        </p:nvSpPr>
        <p:spPr>
          <a:xfrm>
            <a:off x="8087005" y="4072053"/>
            <a:ext cx="4104995" cy="2785947"/>
          </a:xfrm>
          <a:effectLst>
            <a:outerShdw blurRad="50800" dist="38100" dir="2700000" algn="tl" rotWithShape="0">
              <a:prstClr val="black">
                <a:alpha val="40000"/>
              </a:prstClr>
            </a:outerShdw>
          </a:effectLst>
        </p:spPr>
        <p:txBody>
          <a:bodyPr vert="horz" lIns="91440" tIns="45720" rIns="91440" bIns="45720" rtlCol="0">
            <a:noAutofit/>
          </a:bodyPr>
          <a:lstStyle/>
          <a:p>
            <a:pPr indent="-228600" algn="just">
              <a:buFont typeface="Arial" panose="020B0604020202020204" pitchFamily="34" charset="0"/>
              <a:buChar char="•"/>
            </a:pPr>
            <a:r>
              <a:rPr lang="en-US" sz="2000">
                <a:solidFill>
                  <a:srgbClr val="FFFFFF"/>
                </a:solidFill>
              </a:rPr>
              <a:t>Nandini Vadlamudi</a:t>
            </a:r>
          </a:p>
          <a:p>
            <a:pPr indent="-228600" algn="just">
              <a:buFont typeface="Arial" panose="020B0604020202020204" pitchFamily="34" charset="0"/>
              <a:buChar char="•"/>
            </a:pPr>
            <a:r>
              <a:rPr lang="en-US" sz="2000">
                <a:solidFill>
                  <a:srgbClr val="FFFFFF"/>
                </a:solidFill>
              </a:rPr>
              <a:t>Sri Chetan Vallabhaneni</a:t>
            </a:r>
          </a:p>
          <a:p>
            <a:pPr indent="-228600" algn="just">
              <a:buFont typeface="Arial" panose="020B0604020202020204" pitchFamily="34" charset="0"/>
              <a:buChar char="•"/>
            </a:pPr>
            <a:r>
              <a:rPr lang="en-US" sz="2000">
                <a:solidFill>
                  <a:srgbClr val="FFFFFF"/>
                </a:solidFill>
              </a:rPr>
              <a:t>Kirankumar Vasala</a:t>
            </a:r>
          </a:p>
          <a:p>
            <a:pPr indent="-228600" algn="just">
              <a:buFont typeface="Arial" panose="020B0604020202020204" pitchFamily="34" charset="0"/>
              <a:buChar char="•"/>
            </a:pPr>
            <a:r>
              <a:rPr lang="en-US" sz="2000">
                <a:solidFill>
                  <a:srgbClr val="FFFFFF"/>
                </a:solidFill>
              </a:rPr>
              <a:t>Divya Vipparla </a:t>
            </a:r>
          </a:p>
          <a:p>
            <a:pPr indent="-228600" algn="just">
              <a:buFont typeface="Arial" panose="020B0604020202020204" pitchFamily="34" charset="0"/>
              <a:buChar char="•"/>
            </a:pPr>
            <a:r>
              <a:rPr lang="en-US" sz="2000">
                <a:solidFill>
                  <a:srgbClr val="FFFFFF"/>
                </a:solidFill>
              </a:rPr>
              <a:t>Purnachandra Manepalli</a:t>
            </a:r>
          </a:p>
          <a:p>
            <a:pPr indent="-228600" algn="just">
              <a:buFont typeface="Arial" panose="020B0604020202020204" pitchFamily="34" charset="0"/>
              <a:buChar char="•"/>
            </a:pPr>
            <a:r>
              <a:rPr lang="en-US" sz="2000">
                <a:solidFill>
                  <a:srgbClr val="FFFFFF"/>
                </a:solidFill>
              </a:rPr>
              <a:t>Sravya Mudiraj Ambati</a:t>
            </a:r>
          </a:p>
          <a:p>
            <a:pPr indent="-228600" algn="just">
              <a:buFont typeface="Arial" panose="020B0604020202020204" pitchFamily="34" charset="0"/>
              <a:buChar char="•"/>
            </a:pPr>
            <a:r>
              <a:rPr lang="en-US" sz="2000">
                <a:solidFill>
                  <a:srgbClr val="FFFFFF"/>
                </a:solidFill>
              </a:rPr>
              <a:t>Anvika Muthineni</a:t>
            </a:r>
            <a:endParaRPr lang="en-US" sz="2000" dirty="0">
              <a:solidFill>
                <a:srgbClr val="FFFFFF"/>
              </a:solidFill>
            </a:endParaRPr>
          </a:p>
        </p:txBody>
      </p:sp>
    </p:spTree>
    <p:extLst>
      <p:ext uri="{BB962C8B-B14F-4D97-AF65-F5344CB8AC3E}">
        <p14:creationId xmlns:p14="http://schemas.microsoft.com/office/powerpoint/2010/main" val="4236052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09" fill="hold"/>
                                        <p:tgtEl>
                                          <p:spTgt spid="617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17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175"/>
                                        </p:tgtEl>
                                      </p:cBhvr>
                                    </p:cmd>
                                  </p:childTnLst>
                                </p:cTn>
                              </p:par>
                            </p:childTnLst>
                          </p:cTn>
                        </p:par>
                      </p:childTnLst>
                    </p:cTn>
                  </p:par>
                </p:childTnLst>
              </p:cTn>
              <p:nextCondLst>
                <p:cond evt="onClick" delay="0">
                  <p:tgtEl>
                    <p:spTgt spid="6175"/>
                  </p:tgtEl>
                </p:cond>
              </p:nextCondLst>
            </p:seq>
            <p:video>
              <p:cMediaNode mute="1">
                <p:cTn id="12" repeatCount="indefinite" fill="hold" display="0">
                  <p:stCondLst>
                    <p:cond delay="indefinite"/>
                  </p:stCondLst>
                </p:cTn>
                <p:tgtEl>
                  <p:spTgt spid="617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AB34F5B3-4F18-683F-A6A4-16AF63C74F38}"/>
              </a:ext>
            </a:extLst>
          </p:cNvPr>
          <p:cNvSpPr>
            <a:spLocks noGrp="1"/>
          </p:cNvSpPr>
          <p:nvPr>
            <p:ph type="title"/>
          </p:nvPr>
        </p:nvSpPr>
        <p:spPr>
          <a:xfrm>
            <a:off x="4513385" y="329184"/>
            <a:ext cx="7035487" cy="1783080"/>
          </a:xfrm>
        </p:spPr>
        <p:txBody>
          <a:bodyPr anchor="b">
            <a:normAutofit/>
          </a:bodyPr>
          <a:lstStyle/>
          <a:p>
            <a:r>
              <a:rPr lang="en-US" sz="4000" b="1" i="1" dirty="0"/>
              <a:t>Path Finder Algorithms</a:t>
            </a:r>
          </a:p>
        </p:txBody>
      </p:sp>
      <p:pic>
        <p:nvPicPr>
          <p:cNvPr id="7" name="Picture 6" descr="Solo journey">
            <a:extLst>
              <a:ext uri="{FF2B5EF4-FFF2-40B4-BE49-F238E27FC236}">
                <a16:creationId xmlns:a16="http://schemas.microsoft.com/office/drawing/2014/main" id="{884F22FE-D2C0-B6F0-74C8-A88539AD5825}"/>
              </a:ext>
            </a:extLst>
          </p:cNvPr>
          <p:cNvPicPr>
            <a:picLocks noChangeAspect="1"/>
          </p:cNvPicPr>
          <p:nvPr/>
        </p:nvPicPr>
        <p:blipFill rotWithShape="1">
          <a:blip r:embed="rId2"/>
          <a:srcRect l="28949" r="20117"/>
          <a:stretch/>
        </p:blipFill>
        <p:spPr>
          <a:xfrm>
            <a:off x="1" y="10"/>
            <a:ext cx="3898231"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2"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D993EA-4546-1274-7E1D-A315DBFEB565}"/>
              </a:ext>
            </a:extLst>
          </p:cNvPr>
          <p:cNvSpPr>
            <a:spLocks noGrp="1"/>
          </p:cNvSpPr>
          <p:nvPr>
            <p:ph idx="1"/>
          </p:nvPr>
        </p:nvSpPr>
        <p:spPr>
          <a:xfrm>
            <a:off x="4106779" y="2551176"/>
            <a:ext cx="8082173" cy="4270248"/>
          </a:xfrm>
        </p:spPr>
        <p:txBody>
          <a:bodyPr>
            <a:normAutofit/>
          </a:bodyPr>
          <a:lstStyle/>
          <a:p>
            <a:r>
              <a:rPr lang="en-US" sz="2400" b="1" dirty="0" err="1">
                <a:latin typeface="Times New Roman" panose="02020603050405020304" pitchFamily="18" charset="0"/>
                <a:cs typeface="Times New Roman" panose="02020603050405020304" pitchFamily="18" charset="0"/>
              </a:rPr>
              <a:t>PathFinder</a:t>
            </a:r>
            <a:r>
              <a:rPr lang="en-US" sz="2400" b="1" dirty="0">
                <a:latin typeface="Times New Roman" panose="02020603050405020304" pitchFamily="18" charset="0"/>
                <a:cs typeface="Times New Roman" panose="02020603050405020304" pitchFamily="18" charset="0"/>
              </a:rPr>
              <a:t> Algorithm</a:t>
            </a:r>
          </a:p>
          <a:p>
            <a:pPr marL="0" indent="0">
              <a:buNone/>
            </a:pPr>
            <a:r>
              <a:rPr lang="en-US" sz="2400" b="0" i="0" dirty="0">
                <a:effectLst/>
                <a:latin typeface="Times New Roman" panose="02020603050405020304" pitchFamily="18" charset="0"/>
                <a:cs typeface="Times New Roman" panose="02020603050405020304" pitchFamily="18" charset="0"/>
              </a:rPr>
              <a:t>Path finding algorithms build on top of </a:t>
            </a:r>
            <a:r>
              <a:rPr lang="en-US" sz="2400" b="1" i="0" u="none" strike="noStrike" dirty="0">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graph search algorithms</a:t>
            </a:r>
            <a:r>
              <a:rPr lang="en-US" sz="2400" b="0" i="0" dirty="0">
                <a:effectLst/>
                <a:latin typeface="Times New Roman" panose="02020603050405020304" pitchFamily="18" charset="0"/>
                <a:cs typeface="Times New Roman" panose="02020603050405020304" pitchFamily="18" charset="0"/>
              </a:rPr>
              <a:t> and explore routes between nodes, starting at one node and traversing through relationships until the destination has been reached. These algorithms find the cheapest path in terms of the number of hops or weight. Weights can be anything measured, such as time, distance, capacity, or cost.</a:t>
            </a:r>
          </a:p>
          <a:p>
            <a:pPr marL="0" indent="0">
              <a:buNone/>
            </a:pPr>
            <a:r>
              <a:rPr lang="en-US" sz="2400" dirty="0">
                <a:latin typeface="Times New Roman" panose="02020603050405020304" pitchFamily="18" charset="0"/>
                <a:cs typeface="Times New Roman" panose="02020603050405020304" pitchFamily="18" charset="0"/>
              </a:rPr>
              <a:t>- We have implemented Dijkstra’s algorithm, BFS and DFS in path finder for shortest route from source to destination.</a:t>
            </a:r>
          </a:p>
          <a:p>
            <a:endParaRPr lang="en-US" sz="2000" dirty="0">
              <a:latin typeface="The Hand (Body)"/>
            </a:endParaRPr>
          </a:p>
        </p:txBody>
      </p:sp>
    </p:spTree>
    <p:extLst>
      <p:ext uri="{BB962C8B-B14F-4D97-AF65-F5344CB8AC3E}">
        <p14:creationId xmlns:p14="http://schemas.microsoft.com/office/powerpoint/2010/main" val="232732256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2C0E7C-9965-B593-C459-FC40142B826C}"/>
              </a:ext>
            </a:extLst>
          </p:cNvPr>
          <p:cNvSpPr>
            <a:spLocks noGrp="1"/>
          </p:cNvSpPr>
          <p:nvPr>
            <p:ph type="title"/>
          </p:nvPr>
        </p:nvSpPr>
        <p:spPr>
          <a:xfrm>
            <a:off x="838200" y="365125"/>
            <a:ext cx="10515600" cy="1325563"/>
          </a:xfrm>
        </p:spPr>
        <p:txBody>
          <a:bodyPr>
            <a:normAutofit/>
          </a:bodyPr>
          <a:lstStyle/>
          <a:p>
            <a:r>
              <a:rPr lang="en-US" sz="4000" b="1" i="1" dirty="0" err="1"/>
              <a:t>BackTracking</a:t>
            </a:r>
            <a:endParaRPr lang="en-US" sz="4000" b="1" i="1" dirty="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7D7AEC3-27D7-7204-E122-7C54F27DDEBC}"/>
              </a:ext>
            </a:extLst>
          </p:cNvPr>
          <p:cNvSpPr>
            <a:spLocks noGrp="1"/>
          </p:cNvSpPr>
          <p:nvPr>
            <p:ph idx="1"/>
          </p:nvPr>
        </p:nvSpPr>
        <p:spPr>
          <a:xfrm>
            <a:off x="838200" y="1929384"/>
            <a:ext cx="10515600" cy="4251960"/>
          </a:xfrm>
        </p:spPr>
        <p:txBody>
          <a:bodyPr>
            <a:normAutofit/>
          </a:bodyPr>
          <a:lstStyle/>
          <a:p>
            <a:r>
              <a:rPr lang="en-US" sz="2000" dirty="0">
                <a:latin typeface="Times New Roman" panose="02020603050405020304" pitchFamily="18" charset="0"/>
                <a:cs typeface="Times New Roman" panose="02020603050405020304" pitchFamily="18" charset="0"/>
              </a:rPr>
              <a:t>N Queen Algorithm</a:t>
            </a:r>
          </a:p>
          <a:p>
            <a:pPr marL="0" indent="0">
              <a:buNone/>
            </a:pPr>
            <a:r>
              <a:rPr lang="en-US" sz="2000" b="0" i="0" dirty="0">
                <a:effectLst/>
                <a:latin typeface="Times New Roman" panose="02020603050405020304" pitchFamily="18" charset="0"/>
                <a:cs typeface="Times New Roman" panose="02020603050405020304" pitchFamily="18" charset="0"/>
              </a:rPr>
              <a:t>The N Queen is the problem of placing N chess queens on an N×N chessboard so that no two queens attack each other.</a:t>
            </a:r>
            <a:endParaRPr lang="en-US" sz="2000" dirty="0">
              <a:latin typeface="Times New Roman" panose="02020603050405020304" pitchFamily="18" charset="0"/>
              <a:cs typeface="Times New Roman" panose="02020603050405020304" pitchFamily="18" charset="0"/>
            </a:endParaRPr>
          </a:p>
          <a:p>
            <a:r>
              <a:rPr lang="en-US" sz="2000" dirty="0" err="1">
                <a:latin typeface="Times New Roman" panose="02020603050405020304" pitchFamily="18" charset="0"/>
                <a:cs typeface="Times New Roman" panose="02020603050405020304" pitchFamily="18" charset="0"/>
              </a:rPr>
              <a:t>SolveNQueensUtil</a:t>
            </a:r>
            <a:r>
              <a:rPr lang="en-US" sz="2000" dirty="0">
                <a:latin typeface="Times New Roman" panose="02020603050405020304" pitchFamily="18" charset="0"/>
                <a:cs typeface="Times New Roman" panose="02020603050405020304" pitchFamily="18" charset="0"/>
              </a:rPr>
              <a:t>(): Returns true if the queens don’t attack each other and satisfies the following condition:</a:t>
            </a:r>
          </a:p>
          <a:p>
            <a:r>
              <a:rPr lang="en-US" sz="2000" dirty="0">
                <a:latin typeface="Times New Roman" panose="02020603050405020304" pitchFamily="18" charset="0"/>
                <a:cs typeface="Times New Roman" panose="02020603050405020304" pitchFamily="18" charset="0"/>
              </a:rPr>
              <a:t>The queens should not be in:</a:t>
            </a:r>
          </a:p>
          <a:p>
            <a:pPr lvl="1"/>
            <a:r>
              <a:rPr lang="en-US" sz="2000" dirty="0">
                <a:latin typeface="Times New Roman" panose="02020603050405020304" pitchFamily="18" charset="0"/>
                <a:cs typeface="Times New Roman" panose="02020603050405020304" pitchFamily="18" charset="0"/>
              </a:rPr>
              <a:t>1. Same row</a:t>
            </a:r>
          </a:p>
          <a:p>
            <a:pPr lvl="1"/>
            <a:r>
              <a:rPr lang="en-US" sz="2000" dirty="0">
                <a:latin typeface="Times New Roman" panose="02020603050405020304" pitchFamily="18" charset="0"/>
                <a:cs typeface="Times New Roman" panose="02020603050405020304" pitchFamily="18" charset="0"/>
              </a:rPr>
              <a:t>2. Same Column</a:t>
            </a:r>
          </a:p>
          <a:p>
            <a:pPr lvl="1"/>
            <a:r>
              <a:rPr lang="en-US" sz="2000" dirty="0">
                <a:latin typeface="Times New Roman" panose="02020603050405020304" pitchFamily="18" charset="0"/>
                <a:cs typeface="Times New Roman" panose="02020603050405020304" pitchFamily="18" charset="0"/>
              </a:rPr>
              <a:t>3. Diagonal to each other</a:t>
            </a:r>
          </a:p>
          <a:p>
            <a:pPr marL="457200" lvl="1" indent="0">
              <a:buNone/>
            </a:pPr>
            <a:r>
              <a:rPr lang="en-US" sz="2000" dirty="0">
                <a:latin typeface="Times New Roman" panose="02020603050405020304" pitchFamily="18" charset="0"/>
                <a:cs typeface="Times New Roman" panose="02020603050405020304" pitchFamily="18" charset="0"/>
              </a:rPr>
              <a:t>Else returns false and displays the solution.</a:t>
            </a:r>
          </a:p>
          <a:p>
            <a:r>
              <a:rPr lang="en-US" sz="2000" dirty="0" err="1">
                <a:latin typeface="Times New Roman" panose="02020603050405020304" pitchFamily="18" charset="0"/>
                <a:cs typeface="Times New Roman" panose="02020603050405020304" pitchFamily="18" charset="0"/>
              </a:rPr>
              <a:t>DrawBoard</a:t>
            </a:r>
            <a:r>
              <a:rPr lang="en-US" sz="2000" dirty="0">
                <a:latin typeface="Times New Roman" panose="02020603050405020304" pitchFamily="18" charset="0"/>
                <a:cs typeface="Times New Roman" panose="02020603050405020304" pitchFamily="18" charset="0"/>
              </a:rPr>
              <a:t>(): This function is used to draw the initial board or the maze. A size of N*N matrix is passed to this function to draw the board.</a:t>
            </a:r>
          </a:p>
          <a:p>
            <a:endParaRPr lang="en-US" sz="2000" dirty="0"/>
          </a:p>
        </p:txBody>
      </p:sp>
    </p:spTree>
    <p:extLst>
      <p:ext uri="{BB962C8B-B14F-4D97-AF65-F5344CB8AC3E}">
        <p14:creationId xmlns:p14="http://schemas.microsoft.com/office/powerpoint/2010/main" val="738161980"/>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D5F07A-6A8A-4671-6594-4216B95D2782}"/>
              </a:ext>
            </a:extLst>
          </p:cNvPr>
          <p:cNvSpPr>
            <a:spLocks noGrp="1"/>
          </p:cNvSpPr>
          <p:nvPr>
            <p:ph type="title"/>
          </p:nvPr>
        </p:nvSpPr>
        <p:spPr>
          <a:xfrm>
            <a:off x="572493" y="238539"/>
            <a:ext cx="11018520" cy="1434415"/>
          </a:xfrm>
        </p:spPr>
        <p:txBody>
          <a:bodyPr anchor="b">
            <a:normAutofit/>
          </a:bodyPr>
          <a:lstStyle/>
          <a:p>
            <a:r>
              <a:rPr lang="en-US" sz="5400" b="1" i="1">
                <a:latin typeface="Arial" panose="020B0604020202020204" pitchFamily="34" charset="0"/>
                <a:cs typeface="Arial" panose="020B0604020202020204" pitchFamily="34" charset="0"/>
              </a:rPr>
              <a:t>Limitations</a:t>
            </a:r>
            <a:endParaRPr lang="en-IN" sz="5400" b="1" i="1">
              <a:latin typeface="Arial" panose="020B0604020202020204" pitchFamily="34" charset="0"/>
              <a:cs typeface="Arial" panose="020B0604020202020204" pitchFamily="34" charset="0"/>
            </a:endParaRP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C317B3A-BC9C-B816-38E1-6B96A25E669E}"/>
              </a:ext>
            </a:extLst>
          </p:cNvPr>
          <p:cNvSpPr>
            <a:spLocks noGrp="1"/>
          </p:cNvSpPr>
          <p:nvPr>
            <p:ph idx="1"/>
          </p:nvPr>
        </p:nvSpPr>
        <p:spPr>
          <a:xfrm>
            <a:off x="572493" y="2071316"/>
            <a:ext cx="6713552" cy="4119172"/>
          </a:xfrm>
        </p:spPr>
        <p:txBody>
          <a:bodyPr anchor="t">
            <a:normAutofit/>
          </a:bodyPr>
          <a:lstStyle/>
          <a:p>
            <a:r>
              <a:rPr lang="en-US" sz="2200">
                <a:latin typeface="Calibri" panose="020F0502020204030204" pitchFamily="34" charset="0"/>
                <a:ea typeface="Calibri" panose="020F0502020204030204" pitchFamily="34" charset="0"/>
                <a:cs typeface="Calibri" panose="020F0502020204030204" pitchFamily="34" charset="0"/>
              </a:rPr>
              <a:t>While algorithm visualizer is a powerful tool, it does have some limitations. One of the main limitations is that it can be difficult to represent certain types of algorithms visually, particularly those that involve complex data structures or multiple threads.</a:t>
            </a:r>
          </a:p>
          <a:p>
            <a:r>
              <a:rPr lang="en-US" sz="2200">
                <a:latin typeface="Calibri" panose="020F0502020204030204" pitchFamily="34" charset="0"/>
                <a:ea typeface="Calibri" panose="020F0502020204030204" pitchFamily="34" charset="0"/>
                <a:cs typeface="Calibri" panose="020F0502020204030204" pitchFamily="34" charset="0"/>
              </a:rPr>
              <a:t>Another limitation of algorithm visualizer is that it can be resource-intensive, particularly when dealing with large datasets or complex algorithms. This can make it impractical for use in some applications.</a:t>
            </a:r>
          </a:p>
          <a:p>
            <a:pPr marL="0" indent="0">
              <a:buNone/>
            </a:pPr>
            <a:endParaRPr lang="en-US" sz="2200">
              <a:latin typeface="Calibri" panose="020F0502020204030204" pitchFamily="34" charset="0"/>
              <a:ea typeface="Calibri" panose="020F0502020204030204" pitchFamily="34" charset="0"/>
              <a:cs typeface="Calibri" panose="020F0502020204030204" pitchFamily="34" charset="0"/>
            </a:endParaRPr>
          </a:p>
          <a:p>
            <a:endParaRPr lang="en-IN" sz="2200"/>
          </a:p>
        </p:txBody>
      </p:sp>
      <p:pic>
        <p:nvPicPr>
          <p:cNvPr id="4" name="Picture 3" descr="A person sitting at a desk with two computers&#10;&#10;Description automatically generated with low confidence">
            <a:extLst>
              <a:ext uri="{FF2B5EF4-FFF2-40B4-BE49-F238E27FC236}">
                <a16:creationId xmlns:a16="http://schemas.microsoft.com/office/drawing/2014/main" id="{0D4C92FB-10E4-6252-30E7-8D74438FE252}"/>
              </a:ext>
            </a:extLst>
          </p:cNvPr>
          <p:cNvPicPr>
            <a:picLocks noChangeAspect="1"/>
          </p:cNvPicPr>
          <p:nvPr/>
        </p:nvPicPr>
        <p:blipFill rotWithShape="1">
          <a:blip r:embed="rId2">
            <a:extLst>
              <a:ext uri="{28A0092B-C50C-407E-A947-70E740481C1C}">
                <a14:useLocalDpi xmlns:a14="http://schemas.microsoft.com/office/drawing/2010/main" val="0"/>
              </a:ext>
            </a:extLst>
          </a:blip>
          <a:srcRect l="2465" r="1327" b="-3"/>
          <a:stretch/>
        </p:blipFill>
        <p:spPr>
          <a:xfrm>
            <a:off x="7675658" y="2093976"/>
            <a:ext cx="3941064" cy="4096512"/>
          </a:xfrm>
          <a:prstGeom prst="rect">
            <a:avLst/>
          </a:prstGeom>
        </p:spPr>
      </p:pic>
    </p:spTree>
    <p:extLst>
      <p:ext uri="{BB962C8B-B14F-4D97-AF65-F5344CB8AC3E}">
        <p14:creationId xmlns:p14="http://schemas.microsoft.com/office/powerpoint/2010/main" val="2557269159"/>
      </p:ext>
    </p:extLst>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6A51D3-D8F4-2492-C4A2-03DADD36936D}"/>
              </a:ext>
            </a:extLst>
          </p:cNvPr>
          <p:cNvSpPr>
            <a:spLocks noGrp="1"/>
          </p:cNvSpPr>
          <p:nvPr>
            <p:ph type="title"/>
          </p:nvPr>
        </p:nvSpPr>
        <p:spPr>
          <a:xfrm>
            <a:off x="838200" y="365125"/>
            <a:ext cx="10515600" cy="1325563"/>
          </a:xfrm>
        </p:spPr>
        <p:txBody>
          <a:bodyPr>
            <a:normAutofit/>
          </a:bodyPr>
          <a:lstStyle/>
          <a:p>
            <a:r>
              <a:rPr lang="en-US" sz="4000" b="1" i="1" dirty="0">
                <a:latin typeface="Arial" panose="020B0604020202020204" pitchFamily="34" charset="0"/>
                <a:cs typeface="Arial" panose="020B0604020202020204" pitchFamily="34" charset="0"/>
              </a:rPr>
              <a:t>Conclusion</a:t>
            </a:r>
            <a:endParaRPr lang="en-IN" sz="4000" b="1" i="1" dirty="0">
              <a:latin typeface="Arial" panose="020B0604020202020204" pitchFamily="34" charset="0"/>
              <a:cs typeface="Arial" panose="020B0604020202020204" pitchFamily="34" charset="0"/>
            </a:endParaRP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A35FB17-E984-6FE1-E18B-5A09FBC971EC}"/>
              </a:ext>
            </a:extLst>
          </p:cNvPr>
          <p:cNvSpPr>
            <a:spLocks noGrp="1"/>
          </p:cNvSpPr>
          <p:nvPr>
            <p:ph idx="1"/>
          </p:nvPr>
        </p:nvSpPr>
        <p:spPr>
          <a:xfrm>
            <a:off x="838200" y="1929384"/>
            <a:ext cx="10515600" cy="4251960"/>
          </a:xfrm>
        </p:spPr>
        <p:txBody>
          <a:bodyPr>
            <a:normAutofit/>
          </a:bodyPr>
          <a:lstStyle/>
          <a:p>
            <a:pPr marL="0" indent="0">
              <a:buNone/>
            </a:pPr>
            <a:r>
              <a:rPr lang="en-US" sz="2200" dirty="0">
                <a:latin typeface="Calibri" panose="020F0502020204030204" pitchFamily="34" charset="0"/>
                <a:ea typeface="Calibri" panose="020F0502020204030204" pitchFamily="34" charset="0"/>
                <a:cs typeface="Calibri" panose="020F0502020204030204" pitchFamily="34" charset="0"/>
              </a:rPr>
              <a:t>In conclusion, algorithm visualizer is a powerful tool that allows programmers to gain a deeper understanding of complex algorithms. Its ability to provide real-time visualization and interactivity makes it a valuable asset for optimizing code and identifying potential bottlenecks.</a:t>
            </a:r>
          </a:p>
          <a:p>
            <a:pPr marL="0" indent="0">
              <a:buNone/>
            </a:pPr>
            <a:r>
              <a:rPr lang="en-US" sz="2200" dirty="0">
                <a:latin typeface="Calibri" panose="020F0502020204030204" pitchFamily="34" charset="0"/>
                <a:ea typeface="Calibri" panose="020F0502020204030204" pitchFamily="34" charset="0"/>
                <a:cs typeface="Calibri" panose="020F0502020204030204" pitchFamily="34" charset="0"/>
              </a:rPr>
              <a:t>While it does have some limitations, algorithm visualizer has a wide range of applications in the real world and can be used in many different fields, from finance to scientific research.</a:t>
            </a:r>
          </a:p>
          <a:p>
            <a:pPr marL="0" indent="0">
              <a:buNone/>
            </a:pPr>
            <a:endParaRPr lang="en-US" sz="2200" dirty="0">
              <a:latin typeface="Calibri" panose="020F0502020204030204" pitchFamily="34" charset="0"/>
              <a:ea typeface="Calibri" panose="020F0502020204030204" pitchFamily="34" charset="0"/>
              <a:cs typeface="Calibri" panose="020F0502020204030204" pitchFamily="34" charset="0"/>
            </a:endParaRPr>
          </a:p>
          <a:p>
            <a:pPr marL="0" indent="0">
              <a:buNone/>
            </a:pPr>
            <a:endParaRPr lang="en-IN" sz="2200" dirty="0"/>
          </a:p>
        </p:txBody>
      </p:sp>
    </p:spTree>
    <p:extLst>
      <p:ext uri="{BB962C8B-B14F-4D97-AF65-F5344CB8AC3E}">
        <p14:creationId xmlns:p14="http://schemas.microsoft.com/office/powerpoint/2010/main" val="3006801905"/>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FA9B6C6-A247-48A8-9A1C-1E36FA945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A5B2D6A8-286C-110F-C497-1D09A643604A}"/>
              </a:ext>
            </a:extLst>
          </p:cNvPr>
          <p:cNvSpPr>
            <a:spLocks noGrp="1"/>
          </p:cNvSpPr>
          <p:nvPr>
            <p:ph type="title"/>
          </p:nvPr>
        </p:nvSpPr>
        <p:spPr>
          <a:xfrm>
            <a:off x="1301261" y="590062"/>
            <a:ext cx="5409655" cy="2838938"/>
          </a:xfrm>
        </p:spPr>
        <p:txBody>
          <a:bodyPr vert="horz" lIns="91440" tIns="45720" rIns="91440" bIns="45720" rtlCol="0" anchor="b">
            <a:normAutofit/>
          </a:bodyPr>
          <a:lstStyle/>
          <a:p>
            <a:r>
              <a:rPr lang="en-US" sz="5600" kern="1200">
                <a:solidFill>
                  <a:srgbClr val="FFFFFF"/>
                </a:solidFill>
                <a:latin typeface="+mj-lt"/>
                <a:ea typeface="+mj-ea"/>
                <a:cs typeface="+mj-cs"/>
              </a:rPr>
              <a:t>THANK YOU</a:t>
            </a:r>
          </a:p>
        </p:txBody>
      </p:sp>
      <p:sp>
        <p:nvSpPr>
          <p:cNvPr id="13"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76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5"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763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7"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20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9" name="Straight Connector 18">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1262" y="3496322"/>
            <a:ext cx="0" cy="335280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21885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CA853-4384-2BDF-28DE-05EB6BF7B1AB}"/>
              </a:ext>
            </a:extLst>
          </p:cNvPr>
          <p:cNvSpPr>
            <a:spLocks noGrp="1"/>
          </p:cNvSpPr>
          <p:nvPr>
            <p:ph type="title"/>
          </p:nvPr>
        </p:nvSpPr>
        <p:spPr>
          <a:xfrm>
            <a:off x="5411931" y="452718"/>
            <a:ext cx="4638903" cy="1400530"/>
          </a:xfrm>
        </p:spPr>
        <p:txBody>
          <a:bodyPr>
            <a:normAutofit/>
          </a:bodyPr>
          <a:lstStyle/>
          <a:p>
            <a:r>
              <a:rPr lang="en-US" b="1" dirty="0">
                <a:latin typeface="Arial" panose="020B0604020202020204" pitchFamily="34" charset="0"/>
                <a:cs typeface="Arial" panose="020B0604020202020204" pitchFamily="34" charset="0"/>
              </a:rPr>
              <a:t>Abstract</a:t>
            </a:r>
            <a:endParaRPr lang="en-IN"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B20DF93-02E3-0C77-DFBB-29EBA119F15B}"/>
              </a:ext>
            </a:extLst>
          </p:cNvPr>
          <p:cNvSpPr>
            <a:spLocks noGrp="1"/>
          </p:cNvSpPr>
          <p:nvPr>
            <p:ph idx="1"/>
          </p:nvPr>
        </p:nvSpPr>
        <p:spPr>
          <a:xfrm>
            <a:off x="5410950" y="2052918"/>
            <a:ext cx="4638903" cy="4195481"/>
          </a:xfrm>
        </p:spPr>
        <p:txBody>
          <a:bodyPr>
            <a:normAutofit/>
          </a:bodyPr>
          <a:lstStyle/>
          <a:p>
            <a:pPr marL="0" indent="0" algn="just">
              <a:lnSpc>
                <a:spcPct val="90000"/>
              </a:lnSpc>
              <a:buNone/>
            </a:pPr>
            <a:r>
              <a:rPr lang="en-US" sz="1600" dirty="0">
                <a:latin typeface="Arial" panose="020B0604020202020204" pitchFamily="34" charset="0"/>
                <a:ea typeface="Calibri" panose="020F0502020204030204" pitchFamily="34" charset="0"/>
                <a:cs typeface="Arial" panose="020B0604020202020204" pitchFamily="34" charset="0"/>
              </a:rPr>
              <a:t>Over the years it is known that algorithms being a complex subject is the foundation of computational thinking and programming skills. So, to ease up the hardships of students this idea of the project was formed. </a:t>
            </a:r>
          </a:p>
          <a:p>
            <a:pPr marL="0" indent="0" algn="just">
              <a:lnSpc>
                <a:spcPct val="90000"/>
              </a:lnSpc>
              <a:buNone/>
            </a:pPr>
            <a:r>
              <a:rPr lang="en-US" sz="1600" dirty="0" err="1">
                <a:latin typeface="Arial" panose="020B0604020202020204" pitchFamily="34" charset="0"/>
                <a:ea typeface="Calibri" panose="020F0502020204030204" pitchFamily="34" charset="0"/>
                <a:cs typeface="Arial" panose="020B0604020202020204" pitchFamily="34" charset="0"/>
              </a:rPr>
              <a:t>Visualgo</a:t>
            </a:r>
            <a:r>
              <a:rPr lang="en-US" sz="1600" dirty="0">
                <a:latin typeface="Arial" panose="020B0604020202020204" pitchFamily="34" charset="0"/>
                <a:ea typeface="Calibri" panose="020F0502020204030204" pitchFamily="34" charset="0"/>
                <a:cs typeface="Arial" panose="020B0604020202020204" pitchFamily="34" charset="0"/>
              </a:rPr>
              <a:t> is an Algorithm Visualizer which is both interactive and alluring. It gives the users hands on experience of the algorithms' implementation. It feeds into their imagination to help them get a better understanding. This interface is designed to make one feel fully engaged and concentrated and uses Java as primary language. </a:t>
            </a:r>
          </a:p>
          <a:p>
            <a:pPr marL="0" indent="0" algn="just">
              <a:lnSpc>
                <a:spcPct val="90000"/>
              </a:lnSpc>
              <a:buNone/>
            </a:pPr>
            <a:r>
              <a:rPr lang="en-US" sz="1600" dirty="0">
                <a:latin typeface="Arial" panose="020B0604020202020204" pitchFamily="34" charset="0"/>
                <a:ea typeface="Calibri" panose="020F0502020204030204" pitchFamily="34" charset="0"/>
                <a:cs typeface="Arial" panose="020B0604020202020204" pitchFamily="34" charset="0"/>
              </a:rPr>
              <a:t>The purpose of this project is to make learning less of a burden and more of an incredible experience which leaves users with the want to learn more. </a:t>
            </a:r>
          </a:p>
          <a:p>
            <a:pPr marL="0" indent="0">
              <a:lnSpc>
                <a:spcPct val="90000"/>
              </a:lnSpc>
              <a:buNone/>
            </a:pPr>
            <a:endParaRPr lang="en-US" sz="1600" dirty="0">
              <a:latin typeface="Arial" panose="020B0604020202020204" pitchFamily="34" charset="0"/>
              <a:cs typeface="Arial" panose="020B0604020202020204" pitchFamily="34" charset="0"/>
            </a:endParaRPr>
          </a:p>
          <a:p>
            <a:pPr>
              <a:lnSpc>
                <a:spcPct val="90000"/>
              </a:lnSpc>
            </a:pPr>
            <a:endParaRPr lang="en-IN" sz="1600" dirty="0">
              <a:latin typeface="Arial" panose="020B0604020202020204" pitchFamily="34" charset="0"/>
              <a:cs typeface="Arial" panose="020B0604020202020204" pitchFamily="34" charset="0"/>
            </a:endParaRPr>
          </a:p>
        </p:txBody>
      </p:sp>
      <p:pic>
        <p:nvPicPr>
          <p:cNvPr id="1028" name="Picture 4" descr="Abstract: Choose the Correct Definition! - The International Academic Forum  (IAFOR)">
            <a:extLst>
              <a:ext uri="{FF2B5EF4-FFF2-40B4-BE49-F238E27FC236}">
                <a16:creationId xmlns:a16="http://schemas.microsoft.com/office/drawing/2014/main" id="{199F6BED-609F-EC60-4F92-6707BBF9FD9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563" r="51180"/>
          <a:stretch/>
        </p:blipFill>
        <p:spPr bwMode="auto">
          <a:xfrm>
            <a:off x="3" y="10"/>
            <a:ext cx="4973099" cy="6857991"/>
          </a:xfrm>
          <a:custGeom>
            <a:avLst/>
            <a:gdLst/>
            <a:ahLst/>
            <a:cxnLst/>
            <a:rect l="l" t="t" r="r" b="b"/>
            <a:pathLst>
              <a:path w="4973099" h="6858001">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27919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5" name="Rectangle 2064">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0C3244-650F-78E4-4ECA-036AAFF3A7F7}"/>
              </a:ext>
            </a:extLst>
          </p:cNvPr>
          <p:cNvSpPr>
            <a:spLocks noGrp="1"/>
          </p:cNvSpPr>
          <p:nvPr>
            <p:ph type="title"/>
          </p:nvPr>
        </p:nvSpPr>
        <p:spPr>
          <a:xfrm>
            <a:off x="572493" y="238539"/>
            <a:ext cx="11018520" cy="1434415"/>
          </a:xfrm>
        </p:spPr>
        <p:txBody>
          <a:bodyPr anchor="b">
            <a:normAutofit/>
          </a:bodyPr>
          <a:lstStyle/>
          <a:p>
            <a:r>
              <a:rPr lang="en-US" sz="5400">
                <a:ln w="22225">
                  <a:solidFill>
                    <a:srgbClr val="FFFFFF"/>
                  </a:solidFill>
                </a:ln>
                <a:latin typeface="Arial" panose="020B0604020202020204" pitchFamily="34" charset="0"/>
                <a:cs typeface="Arial" panose="020B0604020202020204" pitchFamily="34" charset="0"/>
              </a:rPr>
              <a:t>INTRODUCTION</a:t>
            </a:r>
            <a:endParaRPr lang="en-IN" sz="5400">
              <a:ln w="22225">
                <a:solidFill>
                  <a:srgbClr val="FFFFFF"/>
                </a:solidFill>
              </a:ln>
              <a:latin typeface="Arial" panose="020B0604020202020204" pitchFamily="34" charset="0"/>
              <a:cs typeface="Arial" panose="020B0604020202020204" pitchFamily="34" charset="0"/>
            </a:endParaRPr>
          </a:p>
        </p:txBody>
      </p:sp>
      <p:sp>
        <p:nvSpPr>
          <p:cNvPr id="2067"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69E6689-8FCC-BC99-8A39-8D8A6F4AFBE9}"/>
              </a:ext>
            </a:extLst>
          </p:cNvPr>
          <p:cNvSpPr>
            <a:spLocks noGrp="1"/>
          </p:cNvSpPr>
          <p:nvPr>
            <p:ph idx="1"/>
          </p:nvPr>
        </p:nvSpPr>
        <p:spPr>
          <a:xfrm>
            <a:off x="572493" y="2071316"/>
            <a:ext cx="6713552" cy="4119172"/>
          </a:xfrm>
        </p:spPr>
        <p:txBody>
          <a:bodyPr anchor="t">
            <a:normAutofit/>
          </a:bodyPr>
          <a:lstStyle/>
          <a:p>
            <a:r>
              <a:rPr lang="en-US" sz="2200">
                <a:latin typeface="Calibri" panose="020F0502020204030204" pitchFamily="34" charset="0"/>
                <a:ea typeface="Calibri" panose="020F0502020204030204" pitchFamily="34" charset="0"/>
                <a:cs typeface="Calibri" panose="020F0502020204030204" pitchFamily="34" charset="0"/>
              </a:rPr>
              <a:t>Algorithm visualizer is a powerful tool that allows programmers to visualize and understand algorithms in a more intuitive way. </a:t>
            </a:r>
          </a:p>
          <a:p>
            <a:r>
              <a:rPr lang="en-US" sz="2200">
                <a:latin typeface="Calibri" panose="020F0502020204030204" pitchFamily="34" charset="0"/>
                <a:ea typeface="Calibri" panose="020F0502020204030204" pitchFamily="34" charset="0"/>
                <a:cs typeface="Calibri" panose="020F0502020204030204" pitchFamily="34" charset="0"/>
              </a:rPr>
              <a:t>It provides an interactive platform for experimenting with different algorithms and data structures, allowing users to see how they work in real-time.</a:t>
            </a:r>
          </a:p>
          <a:p>
            <a:r>
              <a:rPr lang="en-US" sz="2200">
                <a:latin typeface="Calibri" panose="020F0502020204030204" pitchFamily="34" charset="0"/>
                <a:ea typeface="Calibri" panose="020F0502020204030204" pitchFamily="34" charset="0"/>
                <a:cs typeface="Calibri" panose="020F0502020204030204" pitchFamily="34" charset="0"/>
              </a:rPr>
              <a:t>With algorithm visualizer, users can gain a deeper understanding of complex algorithms by seeing them in action. </a:t>
            </a:r>
          </a:p>
          <a:p>
            <a:r>
              <a:rPr lang="en-US" sz="2200">
                <a:latin typeface="Calibri" panose="020F0502020204030204" pitchFamily="34" charset="0"/>
                <a:ea typeface="Calibri" panose="020F0502020204030204" pitchFamily="34" charset="0"/>
                <a:cs typeface="Calibri" panose="020F0502020204030204" pitchFamily="34" charset="0"/>
              </a:rPr>
              <a:t>This can help programmers to identify potential bottlenecks and optimize their code for better performance.</a:t>
            </a:r>
          </a:p>
          <a:p>
            <a:endParaRPr lang="en-IN" sz="2200"/>
          </a:p>
        </p:txBody>
      </p:sp>
      <p:pic>
        <p:nvPicPr>
          <p:cNvPr id="2050" name="Picture 2" descr="An Introduction to Semantics and Semantic Technology | Expert.ai | expert.ai">
            <a:extLst>
              <a:ext uri="{FF2B5EF4-FFF2-40B4-BE49-F238E27FC236}">
                <a16:creationId xmlns:a16="http://schemas.microsoft.com/office/drawing/2014/main" id="{DAB6B1B1-7B35-44F4-D130-A6DE8C8C6B4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8187" r="2" b="2"/>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375116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5A2C72-F04F-82D4-AEB1-A871A6EF0FEE}"/>
              </a:ext>
            </a:extLst>
          </p:cNvPr>
          <p:cNvSpPr>
            <a:spLocks noGrp="1"/>
          </p:cNvSpPr>
          <p:nvPr>
            <p:ph type="title"/>
          </p:nvPr>
        </p:nvSpPr>
        <p:spPr>
          <a:xfrm>
            <a:off x="572493" y="238539"/>
            <a:ext cx="11018520" cy="1434415"/>
          </a:xfrm>
        </p:spPr>
        <p:txBody>
          <a:bodyPr anchor="b">
            <a:normAutofit/>
          </a:bodyPr>
          <a:lstStyle/>
          <a:p>
            <a:r>
              <a:rPr lang="en-US" sz="5400">
                <a:latin typeface="Arial" panose="020B0604020202020204" pitchFamily="34" charset="0"/>
                <a:cs typeface="Arial" panose="020B0604020202020204" pitchFamily="34" charset="0"/>
              </a:rPr>
              <a:t>Features Of Algorithm Visualizer</a:t>
            </a:r>
            <a:endParaRPr lang="en-IN" sz="5400">
              <a:latin typeface="Arial" panose="020B0604020202020204" pitchFamily="34" charset="0"/>
              <a:cs typeface="Arial" panose="020B0604020202020204" pitchFamily="34" charset="0"/>
            </a:endParaRPr>
          </a:p>
        </p:txBody>
      </p:sp>
      <p:sp>
        <p:nvSpPr>
          <p:cNvPr id="308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91A3AC2-7802-1083-54A3-030A70E549B2}"/>
              </a:ext>
            </a:extLst>
          </p:cNvPr>
          <p:cNvSpPr>
            <a:spLocks noGrp="1"/>
          </p:cNvSpPr>
          <p:nvPr>
            <p:ph idx="1"/>
          </p:nvPr>
        </p:nvSpPr>
        <p:spPr>
          <a:xfrm>
            <a:off x="572493" y="2071316"/>
            <a:ext cx="6713552" cy="4119172"/>
          </a:xfrm>
        </p:spPr>
        <p:txBody>
          <a:bodyPr anchor="t">
            <a:normAutofit/>
          </a:bodyPr>
          <a:lstStyle/>
          <a:p>
            <a:r>
              <a:rPr lang="en-US" sz="2200" dirty="0">
                <a:latin typeface="Calibri" panose="020F0502020204030204" pitchFamily="34" charset="0"/>
                <a:ea typeface="Calibri" panose="020F0502020204030204" pitchFamily="34" charset="0"/>
                <a:cs typeface="Calibri" panose="020F0502020204030204" pitchFamily="34" charset="0"/>
              </a:rPr>
              <a:t>Algorithm visualizer comes with a range of features that make it a powerful tool for programmers. One of its key features is the ability to visualize different algorithms and data structures in real-time, allowing users to see how they work and how they can be optimized.</a:t>
            </a:r>
          </a:p>
          <a:p>
            <a:r>
              <a:rPr lang="en-US" sz="2200" dirty="0">
                <a:latin typeface="Calibri" panose="020F0502020204030204" pitchFamily="34" charset="0"/>
                <a:ea typeface="Calibri" panose="020F0502020204030204" pitchFamily="34" charset="0"/>
                <a:cs typeface="Calibri" panose="020F0502020204030204" pitchFamily="34" charset="0"/>
              </a:rPr>
              <a:t>Another important feature of algorithm visualizer is its interactivity. Users can experiment with different parameters and inputs to see how they affect the output of the algorithm. This allows programmers to fine-tune their code and optimize it for better performance.</a:t>
            </a:r>
          </a:p>
          <a:p>
            <a:endParaRPr lang="en-IN" sz="2200" dirty="0"/>
          </a:p>
        </p:txBody>
      </p:sp>
      <p:pic>
        <p:nvPicPr>
          <p:cNvPr id="3074" name="Picture 2" descr="Algorithm-Visualizer | Understand Algorithms by seeing them in action!">
            <a:extLst>
              <a:ext uri="{FF2B5EF4-FFF2-40B4-BE49-F238E27FC236}">
                <a16:creationId xmlns:a16="http://schemas.microsoft.com/office/drawing/2014/main" id="{D7D035E7-521B-4392-1AE2-C4E352A4E72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326" r="22559" b="2"/>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40198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8" name="Rectangle 4107">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10" name="Group 4109">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4106" name="Rectangle 4105">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7" name="Rectangle 4106">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09" name="Rectangle 4108">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36AE96-4CFF-3BD2-6211-9409F6A97DA6}"/>
              </a:ext>
            </a:extLst>
          </p:cNvPr>
          <p:cNvSpPr>
            <a:spLocks noGrp="1"/>
          </p:cNvSpPr>
          <p:nvPr>
            <p:ph type="title"/>
          </p:nvPr>
        </p:nvSpPr>
        <p:spPr>
          <a:xfrm>
            <a:off x="1106599" y="1043192"/>
            <a:ext cx="4709345" cy="962953"/>
          </a:xfrm>
        </p:spPr>
        <p:txBody>
          <a:bodyPr anchor="b">
            <a:normAutofit/>
          </a:bodyPr>
          <a:lstStyle/>
          <a:p>
            <a:r>
              <a:rPr lang="en-IN" sz="3800" dirty="0">
                <a:latin typeface="Arial" panose="020B0604020202020204" pitchFamily="34" charset="0"/>
                <a:cs typeface="Arial" panose="020B0604020202020204" pitchFamily="34" charset="0"/>
              </a:rPr>
              <a:t>Advantages</a:t>
            </a:r>
          </a:p>
        </p:txBody>
      </p:sp>
      <p:sp>
        <p:nvSpPr>
          <p:cNvPr id="4111" name="Rectangle 4110">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39885" y="2372170"/>
            <a:ext cx="43891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9908629-941B-91C2-D5AA-FD58B8F71C69}"/>
              </a:ext>
            </a:extLst>
          </p:cNvPr>
          <p:cNvSpPr>
            <a:spLocks noGrp="1"/>
          </p:cNvSpPr>
          <p:nvPr>
            <p:ph idx="1"/>
          </p:nvPr>
        </p:nvSpPr>
        <p:spPr>
          <a:xfrm>
            <a:off x="1032265" y="2575640"/>
            <a:ext cx="5629793" cy="3632493"/>
          </a:xfrm>
        </p:spPr>
        <p:txBody>
          <a:bodyPr anchor="ctr">
            <a:normAutofit lnSpcReduction="10000"/>
          </a:bodyPr>
          <a:lstStyle/>
          <a:p>
            <a:r>
              <a:rPr lang="en-US" sz="2000" dirty="0">
                <a:latin typeface="Calibri" panose="020F0502020204030204" pitchFamily="34" charset="0"/>
                <a:ea typeface="Calibri" panose="020F0502020204030204" pitchFamily="34" charset="0"/>
                <a:cs typeface="Calibri" panose="020F0502020204030204" pitchFamily="34" charset="0"/>
              </a:rPr>
              <a:t>One of the main benefits of algorithm visualizer is that it allows programmers to gain a deeper understanding of complex algorithms. By seeing these algorithms in action, users can better understand how they work and how they can be optimized.</a:t>
            </a:r>
          </a:p>
          <a:p>
            <a:r>
              <a:rPr lang="en-US" sz="2000" dirty="0">
                <a:latin typeface="Calibri" panose="020F0502020204030204" pitchFamily="34" charset="0"/>
                <a:ea typeface="Calibri" panose="020F0502020204030204" pitchFamily="34" charset="0"/>
                <a:cs typeface="Calibri" panose="020F0502020204030204" pitchFamily="34" charset="0"/>
              </a:rPr>
              <a:t>Algorithm visualizer can also help programmers to identify potential bottlenecks in their code. </a:t>
            </a:r>
          </a:p>
          <a:p>
            <a:r>
              <a:rPr lang="en-US" sz="2000" dirty="0">
                <a:latin typeface="Calibri" panose="020F0502020204030204" pitchFamily="34" charset="0"/>
                <a:ea typeface="Calibri" panose="020F0502020204030204" pitchFamily="34" charset="0"/>
                <a:cs typeface="Calibri" panose="020F0502020204030204" pitchFamily="34" charset="0"/>
              </a:rPr>
              <a:t>By experimenting with different inputs and parameters, users can see how these affect the performance of the algorithm and identify areas where improvements can be made.</a:t>
            </a:r>
          </a:p>
          <a:p>
            <a:endParaRPr lang="en-IN" sz="1700" dirty="0"/>
          </a:p>
        </p:txBody>
      </p:sp>
      <p:pic>
        <p:nvPicPr>
          <p:cNvPr id="4098" name="Picture 2" descr="Unlocking the Secrets of Algorithm Visualization: A Comprehensive Guide for  Better Understanding">
            <a:extLst>
              <a:ext uri="{FF2B5EF4-FFF2-40B4-BE49-F238E27FC236}">
                <a16:creationId xmlns:a16="http://schemas.microsoft.com/office/drawing/2014/main" id="{5701249A-DDE5-7C34-129E-FE20AA9DD0D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494" r="2" b="2"/>
          <a:stretch/>
        </p:blipFill>
        <p:spPr bwMode="auto">
          <a:xfrm>
            <a:off x="7162800" y="1383738"/>
            <a:ext cx="4304664" cy="4756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718045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A3A46-6C26-4337-8297-5791B81BABBA}"/>
              </a:ext>
            </a:extLst>
          </p:cNvPr>
          <p:cNvSpPr>
            <a:spLocks noGrp="1"/>
          </p:cNvSpPr>
          <p:nvPr>
            <p:ph type="title"/>
          </p:nvPr>
        </p:nvSpPr>
        <p:spPr/>
        <p:txBody>
          <a:bodyPr/>
          <a:lstStyle/>
          <a:p>
            <a:r>
              <a:rPr lang="en-US" sz="3200" dirty="0">
                <a:latin typeface="Arial" panose="020B0604020202020204" pitchFamily="34" charset="0"/>
                <a:cs typeface="Arial" panose="020B0604020202020204" pitchFamily="34" charset="0"/>
              </a:rPr>
              <a:t>Real-World Applications</a:t>
            </a:r>
            <a:endParaRPr lang="en-IN" sz="3200"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7B6D4012-CD58-A915-E0F8-F052787A5251}"/>
              </a:ext>
            </a:extLst>
          </p:cNvPr>
          <p:cNvSpPr>
            <a:spLocks noGrp="1"/>
          </p:cNvSpPr>
          <p:nvPr>
            <p:ph idx="1"/>
          </p:nvPr>
        </p:nvSpPr>
        <p:spPr>
          <a:xfrm>
            <a:off x="573742" y="1559858"/>
            <a:ext cx="7062300" cy="4733365"/>
          </a:xfrm>
        </p:spPr>
        <p:txBody>
          <a:bodyPr/>
          <a:lstStyle/>
          <a:p>
            <a:pPr>
              <a:lnSpc>
                <a:spcPct val="115000"/>
              </a:lnSpc>
            </a:pPr>
            <a:r>
              <a:rPr lang="en-US" sz="2200" dirty="0">
                <a:latin typeface="Calibri" panose="020F0502020204030204" pitchFamily="34" charset="0"/>
                <a:ea typeface="Calibri" panose="020F0502020204030204" pitchFamily="34" charset="0"/>
                <a:cs typeface="Calibri" panose="020F0502020204030204" pitchFamily="34" charset="0"/>
              </a:rPr>
              <a:t>Algorithm visualizer has a wide range of applications in the real world. For example, it can be used to optimize algorithms used in finance, such as those used for stock trading or risk analysis.</a:t>
            </a:r>
          </a:p>
          <a:p>
            <a:pPr>
              <a:lnSpc>
                <a:spcPct val="115000"/>
              </a:lnSpc>
            </a:pPr>
            <a:r>
              <a:rPr lang="en-US" sz="2200" dirty="0">
                <a:latin typeface="Calibri" panose="020F0502020204030204" pitchFamily="34" charset="0"/>
                <a:ea typeface="Calibri" panose="020F0502020204030204" pitchFamily="34" charset="0"/>
                <a:cs typeface="Calibri" panose="020F0502020204030204" pitchFamily="34" charset="0"/>
              </a:rPr>
              <a:t>Algorithm visualizer can also be used in scientific research, such as in the analysis of large datasets or simulations. </a:t>
            </a:r>
          </a:p>
          <a:p>
            <a:pPr>
              <a:lnSpc>
                <a:spcPct val="115000"/>
              </a:lnSpc>
            </a:pPr>
            <a:r>
              <a:rPr lang="en-US" sz="2200" dirty="0">
                <a:latin typeface="Calibri" panose="020F0502020204030204" pitchFamily="34" charset="0"/>
                <a:ea typeface="Calibri" panose="020F0502020204030204" pitchFamily="34" charset="0"/>
                <a:cs typeface="Calibri" panose="020F0502020204030204" pitchFamily="34" charset="0"/>
              </a:rPr>
              <a:t>By visualizing complex algorithms, researchers can gain a better understanding of the underlying processes and make more accurate predictions.</a:t>
            </a:r>
          </a:p>
          <a:p>
            <a:pPr marL="0" indent="0">
              <a:lnSpc>
                <a:spcPct val="115000"/>
              </a:lnSpc>
              <a:buNone/>
            </a:pPr>
            <a:endParaRPr lang="en-US" sz="2200" dirty="0">
              <a:latin typeface="Calibri" panose="020F0502020204030204" pitchFamily="34" charset="0"/>
              <a:ea typeface="Calibri" panose="020F0502020204030204" pitchFamily="34" charset="0"/>
              <a:cs typeface="Calibri" panose="020F0502020204030204" pitchFamily="34" charset="0"/>
            </a:endParaRPr>
          </a:p>
          <a:p>
            <a:endParaRPr lang="en-IN" dirty="0"/>
          </a:p>
        </p:txBody>
      </p:sp>
      <p:pic>
        <p:nvPicPr>
          <p:cNvPr id="4" name="Picture 3" descr="A picture containing computer, screenshot, indoor, person&#10;&#10;Description automatically generated">
            <a:extLst>
              <a:ext uri="{FF2B5EF4-FFF2-40B4-BE49-F238E27FC236}">
                <a16:creationId xmlns:a16="http://schemas.microsoft.com/office/drawing/2014/main" id="{8FC9662B-9634-9CAF-38AB-E333E5F300BF}"/>
              </a:ext>
            </a:extLst>
          </p:cNvPr>
          <p:cNvPicPr>
            <a:picLocks noChangeAspect="1"/>
          </p:cNvPicPr>
          <p:nvPr/>
        </p:nvPicPr>
        <p:blipFill rotWithShape="1">
          <a:blip r:embed="rId2">
            <a:extLst>
              <a:ext uri="{28A0092B-C50C-407E-A947-70E740481C1C}">
                <a14:useLocalDpi xmlns:a14="http://schemas.microsoft.com/office/drawing/2010/main" val="0"/>
              </a:ext>
            </a:extLst>
          </a:blip>
          <a:srcRect r="7458" b="3"/>
          <a:stretch/>
        </p:blipFill>
        <p:spPr>
          <a:xfrm>
            <a:off x="7636042" y="0"/>
            <a:ext cx="4555958" cy="6028246"/>
          </a:xfrm>
          <a:custGeom>
            <a:avLst/>
            <a:gdLst/>
            <a:ahLst/>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p:spPr>
      </p:pic>
    </p:spTree>
    <p:extLst>
      <p:ext uri="{BB962C8B-B14F-4D97-AF65-F5344CB8AC3E}">
        <p14:creationId xmlns:p14="http://schemas.microsoft.com/office/powerpoint/2010/main" val="22559997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CA219A-7989-D2AD-C420-2F92070855AA}"/>
              </a:ext>
            </a:extLst>
          </p:cNvPr>
          <p:cNvSpPr>
            <a:spLocks noGrp="1"/>
          </p:cNvSpPr>
          <p:nvPr>
            <p:ph type="title"/>
          </p:nvPr>
        </p:nvSpPr>
        <p:spPr>
          <a:xfrm>
            <a:off x="6513788" y="365125"/>
            <a:ext cx="4840010" cy="1807305"/>
          </a:xfrm>
        </p:spPr>
        <p:txBody>
          <a:bodyPr>
            <a:normAutofit/>
          </a:bodyPr>
          <a:lstStyle/>
          <a:p>
            <a:r>
              <a:rPr lang="en-IN" b="1" i="1" dirty="0">
                <a:latin typeface="Arial" panose="020B0604020202020204" pitchFamily="34" charset="0"/>
                <a:cs typeface="Arial" panose="020B0604020202020204" pitchFamily="34" charset="0"/>
              </a:rPr>
              <a:t>Contents</a:t>
            </a:r>
          </a:p>
        </p:txBody>
      </p:sp>
      <p:pic>
        <p:nvPicPr>
          <p:cNvPr id="5122" name="Picture 2" descr="Create a dynamic sticky table of contents for your website | InspiredWebDev">
            <a:extLst>
              <a:ext uri="{FF2B5EF4-FFF2-40B4-BE49-F238E27FC236}">
                <a16:creationId xmlns:a16="http://schemas.microsoft.com/office/drawing/2014/main" id="{57EE8473-4FEE-5C4A-6952-D416BD41E68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5143" r="28513" b="1"/>
          <a:stretch/>
        </p:blipFill>
        <p:spPr bwMode="auto">
          <a:xfrm>
            <a:off x="20" y="10"/>
            <a:ext cx="5342001"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54FEB0F-D5FD-D0A6-B45A-F7673D9ABA0A}"/>
              </a:ext>
            </a:extLst>
          </p:cNvPr>
          <p:cNvSpPr>
            <a:spLocks noGrp="1"/>
          </p:cNvSpPr>
          <p:nvPr>
            <p:ph idx="1"/>
          </p:nvPr>
        </p:nvSpPr>
        <p:spPr>
          <a:xfrm>
            <a:off x="6096000" y="1844842"/>
            <a:ext cx="6092952" cy="4648033"/>
          </a:xfrm>
        </p:spPr>
        <p:txBody>
          <a:bodyPr>
            <a:normAutofit/>
          </a:bodyPr>
          <a:lstStyle/>
          <a:p>
            <a:pPr marL="0" indent="0">
              <a:buNone/>
            </a:pPr>
            <a:r>
              <a:rPr lang="en-US" sz="2000" dirty="0">
                <a:latin typeface="Arial" panose="020B0604020202020204" pitchFamily="34" charset="0"/>
                <a:cs typeface="Arial" panose="020B0604020202020204" pitchFamily="34" charset="0"/>
              </a:rPr>
              <a:t>Algorithms that are included in the project are:</a:t>
            </a:r>
          </a:p>
          <a:p>
            <a:pPr>
              <a:buFont typeface="Arial" panose="020B0604020202020204" pitchFamily="34" charset="0"/>
              <a:buChar char="•"/>
            </a:pPr>
            <a:r>
              <a:rPr lang="en-US" sz="2000" b="1" dirty="0">
                <a:latin typeface="Arial" panose="020B0604020202020204" pitchFamily="34" charset="0"/>
                <a:cs typeface="Arial" panose="020B0604020202020204" pitchFamily="34" charset="0"/>
              </a:rPr>
              <a:t>Sorting Algorithms</a:t>
            </a:r>
          </a:p>
          <a:p>
            <a:pPr>
              <a:buFontTx/>
              <a:buChar char="-"/>
            </a:pPr>
            <a:r>
              <a:rPr lang="en-US" sz="2000" dirty="0">
                <a:latin typeface="Times New Roman" panose="02020603050405020304" pitchFamily="18" charset="0"/>
                <a:cs typeface="Times New Roman" panose="02020603050405020304" pitchFamily="18" charset="0"/>
              </a:rPr>
              <a:t>Linear Search: </a:t>
            </a:r>
          </a:p>
          <a:p>
            <a:pPr marL="0" indent="0">
              <a:buNone/>
            </a:pPr>
            <a:r>
              <a:rPr lang="en-US" sz="2000" b="0" i="1" dirty="0">
                <a:effectLst/>
                <a:latin typeface="Times New Roman" panose="02020603050405020304" pitchFamily="18" charset="0"/>
                <a:cs typeface="Times New Roman" panose="02020603050405020304" pitchFamily="18" charset="0"/>
              </a:rPr>
              <a:t>Linear Search is defined as a sequential </a:t>
            </a:r>
            <a:r>
              <a:rPr lang="en-US" sz="2000" b="0" i="1" dirty="0">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search algorithm</a:t>
            </a:r>
            <a:r>
              <a:rPr lang="en-US" sz="2000" b="0" i="1" dirty="0">
                <a:effectLst/>
                <a:latin typeface="Times New Roman" panose="02020603050405020304" pitchFamily="18" charset="0"/>
                <a:cs typeface="Times New Roman" panose="02020603050405020304" pitchFamily="18" charset="0"/>
              </a:rPr>
              <a:t> that starts at one end and goes through each element of a list until the desired element is found, otherwise the search continues till the end of the data set.</a:t>
            </a:r>
            <a:endParaRPr lang="en-US" sz="2000" i="1" dirty="0">
              <a:latin typeface="Times New Roman" panose="02020603050405020304" pitchFamily="18" charset="0"/>
              <a:cs typeface="Times New Roman" panose="02020603050405020304" pitchFamily="18" charset="0"/>
            </a:endParaRPr>
          </a:p>
          <a:p>
            <a:pPr>
              <a:buFontTx/>
              <a:buChar char="-"/>
            </a:pPr>
            <a:r>
              <a:rPr lang="en-US" sz="2000" dirty="0">
                <a:latin typeface="Times New Roman" panose="02020603050405020304" pitchFamily="18" charset="0"/>
                <a:cs typeface="Times New Roman" panose="02020603050405020304" pitchFamily="18" charset="0"/>
              </a:rPr>
              <a:t>Binary Search: </a:t>
            </a:r>
          </a:p>
          <a:p>
            <a:pPr marL="0" indent="0">
              <a:buNone/>
            </a:pPr>
            <a:r>
              <a:rPr lang="en-US" sz="2000" b="1" i="1" dirty="0">
                <a:effectLst/>
                <a:latin typeface="Times New Roman" panose="02020603050405020304" pitchFamily="18" charset="0"/>
                <a:cs typeface="Times New Roman" panose="02020603050405020304" pitchFamily="18" charset="0"/>
              </a:rPr>
              <a:t>Binary Search</a:t>
            </a:r>
            <a:r>
              <a:rPr lang="en-US" sz="2000" b="0" i="1" dirty="0">
                <a:effectLst/>
                <a:latin typeface="Times New Roman" panose="02020603050405020304" pitchFamily="18" charset="0"/>
                <a:cs typeface="Times New Roman" panose="02020603050405020304" pitchFamily="18" charset="0"/>
              </a:rPr>
              <a:t> is defined as a </a:t>
            </a:r>
            <a:r>
              <a:rPr lang="en-US" sz="2000" b="0" i="1" dirty="0">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searching algorithm</a:t>
            </a:r>
            <a:r>
              <a:rPr lang="en-US" sz="2000" b="0" i="1" dirty="0">
                <a:effectLst/>
                <a:latin typeface="Times New Roman" panose="02020603050405020304" pitchFamily="18" charset="0"/>
                <a:cs typeface="Times New Roman" panose="02020603050405020304" pitchFamily="18" charset="0"/>
              </a:rPr>
              <a:t> used in a sorted array by </a:t>
            </a:r>
            <a:r>
              <a:rPr lang="en-US" sz="2000" b="1" i="1" dirty="0">
                <a:effectLst/>
                <a:latin typeface="Times New Roman" panose="02020603050405020304" pitchFamily="18" charset="0"/>
                <a:cs typeface="Times New Roman" panose="02020603050405020304" pitchFamily="18" charset="0"/>
              </a:rPr>
              <a:t>repeatedly dividing the search interval in half</a:t>
            </a:r>
            <a:r>
              <a:rPr lang="en-US" sz="2000" b="0" i="1" dirty="0">
                <a:effectLst/>
                <a:latin typeface="Times New Roman" panose="02020603050405020304" pitchFamily="18" charset="0"/>
                <a:cs typeface="Times New Roman" panose="02020603050405020304" pitchFamily="18" charset="0"/>
              </a:rPr>
              <a:t>. The idea of binary search is to use the information that the array is sorted and reduce the time complexity to O(log N).</a:t>
            </a:r>
            <a:r>
              <a:rPr lang="en-US" sz="2000" b="0" i="1" dirty="0">
                <a:effectLst/>
                <a:latin typeface="The Hand (Body)"/>
                <a:cs typeface="Times New Roman" panose="02020603050405020304" pitchFamily="18" charset="0"/>
              </a:rPr>
              <a:t> </a:t>
            </a:r>
            <a:endParaRPr lang="en-US" sz="2000" dirty="0">
              <a:latin typeface="The Hand (Body)"/>
              <a:cs typeface="Times New Roman" panose="02020603050405020304" pitchFamily="18" charset="0"/>
            </a:endParaRPr>
          </a:p>
        </p:txBody>
      </p:sp>
    </p:spTree>
    <p:extLst>
      <p:ext uri="{BB962C8B-B14F-4D97-AF65-F5344CB8AC3E}">
        <p14:creationId xmlns:p14="http://schemas.microsoft.com/office/powerpoint/2010/main" val="39183474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54FEB0F-D5FD-D0A6-B45A-F7673D9ABA0A}"/>
              </a:ext>
            </a:extLst>
          </p:cNvPr>
          <p:cNvSpPr>
            <a:spLocks noGrp="1"/>
          </p:cNvSpPr>
          <p:nvPr>
            <p:ph idx="1"/>
          </p:nvPr>
        </p:nvSpPr>
        <p:spPr>
          <a:xfrm>
            <a:off x="437148" y="2032226"/>
            <a:ext cx="10515600" cy="4251960"/>
          </a:xfrm>
        </p:spPr>
        <p:txBody>
          <a:bodyPr>
            <a:normAutofit lnSpcReduction="10000"/>
          </a:bodyPr>
          <a:lstStyle/>
          <a:p>
            <a:pPr lvl="1">
              <a:buFont typeface="Wingdings" panose="05000000000000000000" pitchFamily="2" charset="2"/>
              <a:buChar char="v"/>
            </a:pPr>
            <a:r>
              <a:rPr lang="en-US" sz="1700" dirty="0">
                <a:latin typeface="Arial" panose="020B0604020202020204" pitchFamily="34" charset="0"/>
                <a:cs typeface="Arial" panose="020B0604020202020204" pitchFamily="34" charset="0"/>
              </a:rPr>
              <a:t>Bubble Sort:</a:t>
            </a:r>
          </a:p>
          <a:p>
            <a:pPr marL="457200" lvl="1" indent="0">
              <a:buNone/>
            </a:pPr>
            <a:r>
              <a:rPr lang="en-US" sz="1700" dirty="0">
                <a:effectLst/>
                <a:latin typeface="Arial" panose="020B0604020202020204" pitchFamily="34" charset="0"/>
                <a:cs typeface="Arial" panose="020B0604020202020204" pitchFamily="34" charset="0"/>
              </a:rPr>
              <a:t>      Bubble Sort </a:t>
            </a:r>
            <a:r>
              <a:rPr lang="en-US" sz="1700" b="0" dirty="0">
                <a:effectLst/>
                <a:latin typeface="Arial" panose="020B0604020202020204" pitchFamily="34" charset="0"/>
                <a:cs typeface="Arial" panose="020B0604020202020204" pitchFamily="34" charset="0"/>
              </a:rPr>
              <a:t>is the simplest sorting algorithm that works by repeatedly swapping the adjacent elements if they are in the wrong order. This algorithm is not suitable for large data sets as its average and 	worst-case time complexity is quite high.</a:t>
            </a:r>
          </a:p>
          <a:p>
            <a:pPr marL="457200" lvl="1" indent="0">
              <a:buNone/>
            </a:pPr>
            <a:endParaRPr lang="en-US" sz="1700" dirty="0">
              <a:latin typeface="Arial" panose="020B0604020202020204" pitchFamily="34" charset="0"/>
              <a:cs typeface="Arial" panose="020B0604020202020204" pitchFamily="34" charset="0"/>
            </a:endParaRPr>
          </a:p>
          <a:p>
            <a:pPr lvl="1">
              <a:buFont typeface="Wingdings" panose="05000000000000000000" pitchFamily="2" charset="2"/>
              <a:buChar char="v"/>
            </a:pPr>
            <a:r>
              <a:rPr lang="en-US" sz="1700" dirty="0">
                <a:latin typeface="Arial" panose="020B0604020202020204" pitchFamily="34" charset="0"/>
                <a:cs typeface="Arial" panose="020B0604020202020204" pitchFamily="34" charset="0"/>
              </a:rPr>
              <a:t>Selection Sort</a:t>
            </a:r>
          </a:p>
          <a:p>
            <a:pPr marL="0" indent="0">
              <a:buNone/>
            </a:pPr>
            <a:r>
              <a:rPr lang="en-US" sz="1700" dirty="0">
                <a:latin typeface="Arial" panose="020B0604020202020204" pitchFamily="34" charset="0"/>
                <a:cs typeface="Arial" panose="020B0604020202020204" pitchFamily="34" charset="0"/>
              </a:rPr>
              <a:t>             Selection sort is a simple and efficient sorting algorithm that works by repeatedly selecting the 	smallest (or largest) element from the unsorted portion of the list and moving it to the sorted 	portion of the list.</a:t>
            </a:r>
          </a:p>
          <a:p>
            <a:pPr marL="0" indent="0">
              <a:buNone/>
            </a:pPr>
            <a:endParaRPr lang="en-US" sz="1700" dirty="0">
              <a:latin typeface="Arial" panose="020B0604020202020204" pitchFamily="34" charset="0"/>
              <a:cs typeface="Arial" panose="020B0604020202020204" pitchFamily="34" charset="0"/>
            </a:endParaRPr>
          </a:p>
          <a:p>
            <a:pPr lvl="1">
              <a:buFont typeface="Wingdings" panose="05000000000000000000" pitchFamily="2" charset="2"/>
              <a:buChar char="v"/>
            </a:pPr>
            <a:r>
              <a:rPr lang="en-US" sz="1700" dirty="0">
                <a:latin typeface="Arial" panose="020B0604020202020204" pitchFamily="34" charset="0"/>
                <a:cs typeface="Arial" panose="020B0604020202020204" pitchFamily="34" charset="0"/>
              </a:rPr>
              <a:t>Insertion Sort       </a:t>
            </a:r>
          </a:p>
          <a:p>
            <a:pPr marL="0" indent="0">
              <a:buNone/>
            </a:pPr>
            <a:r>
              <a:rPr lang="en-US" sz="1700" b="1" dirty="0">
                <a:latin typeface="Arial" panose="020B0604020202020204" pitchFamily="34" charset="0"/>
                <a:cs typeface="Arial" panose="020B0604020202020204" pitchFamily="34" charset="0"/>
              </a:rPr>
              <a:t>           </a:t>
            </a:r>
            <a:r>
              <a:rPr lang="en-US" sz="1700" dirty="0">
                <a:effectLst/>
                <a:latin typeface="Arial" panose="020B0604020202020204" pitchFamily="34" charset="0"/>
                <a:cs typeface="Arial" panose="020B0604020202020204" pitchFamily="34" charset="0"/>
              </a:rPr>
              <a:t>Insertion sort </a:t>
            </a:r>
            <a:r>
              <a:rPr lang="en-US" sz="1700" b="0" dirty="0">
                <a:effectLst/>
                <a:latin typeface="Arial" panose="020B0604020202020204" pitchFamily="34" charset="0"/>
                <a:cs typeface="Arial" panose="020B0604020202020204" pitchFamily="34" charset="0"/>
              </a:rPr>
              <a:t>is a simple sorting algorithm that works similar to the way you sort playing cards in your 	hands. The array is virtually split into a sorted and an unsorted part. Values from the unsorted part 	are picked and placed at the correct position in the sorted part.</a:t>
            </a:r>
            <a:endParaRPr lang="en-US" sz="1700" dirty="0">
              <a:latin typeface="Arial" panose="020B0604020202020204" pitchFamily="34" charset="0"/>
              <a:cs typeface="Arial" panose="020B0604020202020204" pitchFamily="34" charset="0"/>
            </a:endParaRPr>
          </a:p>
          <a:p>
            <a:pPr marL="0" indent="0">
              <a:buNone/>
            </a:pPr>
            <a:r>
              <a:rPr lang="en-US" sz="1700" dirty="0">
                <a:latin typeface="Arial" panose="020B0604020202020204" pitchFamily="34" charset="0"/>
                <a:cs typeface="Arial" panose="020B0604020202020204" pitchFamily="34" charset="0"/>
              </a:rPr>
              <a:t>             </a:t>
            </a:r>
          </a:p>
          <a:p>
            <a:endParaRPr lang="en-IN" sz="17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913DE14-573A-1306-C5A2-867421F6D29F}"/>
              </a:ext>
            </a:extLst>
          </p:cNvPr>
          <p:cNvSpPr txBox="1"/>
          <p:nvPr/>
        </p:nvSpPr>
        <p:spPr>
          <a:xfrm>
            <a:off x="838201" y="715263"/>
            <a:ext cx="10515600" cy="984885"/>
          </a:xfrm>
          <a:prstGeom prst="rect">
            <a:avLst/>
          </a:prstGeom>
          <a:noFill/>
        </p:spPr>
        <p:txBody>
          <a:bodyPr wrap="square" rtlCol="0">
            <a:spAutoFit/>
          </a:bodyPr>
          <a:lstStyle/>
          <a:p>
            <a:pPr algn="ctr"/>
            <a:r>
              <a:rPr lang="en-US" sz="4000" b="1" i="1" dirty="0">
                <a:latin typeface="Arial" panose="020B0604020202020204" pitchFamily="34" charset="0"/>
                <a:cs typeface="Arial" panose="020B0604020202020204" pitchFamily="34" charset="0"/>
              </a:rPr>
              <a:t>Sorting Algorithms</a:t>
            </a:r>
          </a:p>
          <a:p>
            <a:endParaRPr lang="en-US" dirty="0"/>
          </a:p>
        </p:txBody>
      </p:sp>
    </p:spTree>
    <p:extLst>
      <p:ext uri="{BB962C8B-B14F-4D97-AF65-F5344CB8AC3E}">
        <p14:creationId xmlns:p14="http://schemas.microsoft.com/office/powerpoint/2010/main" val="175692202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B88756-D029-9303-8EF7-220203F142D0}"/>
              </a:ext>
            </a:extLst>
          </p:cNvPr>
          <p:cNvSpPr>
            <a:spLocks noGrp="1"/>
          </p:cNvSpPr>
          <p:nvPr>
            <p:ph type="title"/>
          </p:nvPr>
        </p:nvSpPr>
        <p:spPr>
          <a:xfrm>
            <a:off x="838200" y="365125"/>
            <a:ext cx="10515600" cy="1325563"/>
          </a:xfrm>
        </p:spPr>
        <p:txBody>
          <a:bodyPr>
            <a:normAutofit/>
          </a:bodyPr>
          <a:lstStyle/>
          <a:p>
            <a:r>
              <a:rPr lang="en-IN" sz="3600" b="1" i="1" dirty="0">
                <a:latin typeface="Arial" panose="020B0604020202020204" pitchFamily="34" charset="0"/>
                <a:cs typeface="Arial" panose="020B0604020202020204" pitchFamily="34" charset="0"/>
              </a:rPr>
              <a:t>Contents contd..</a:t>
            </a:r>
          </a:p>
        </p:txBody>
      </p:sp>
      <p:sp>
        <p:nvSpPr>
          <p:cNvPr id="1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47836A-44CC-5C74-0135-BC71C56A237F}"/>
              </a:ext>
            </a:extLst>
          </p:cNvPr>
          <p:cNvSpPr>
            <a:spLocks noGrp="1"/>
          </p:cNvSpPr>
          <p:nvPr>
            <p:ph idx="1"/>
          </p:nvPr>
        </p:nvSpPr>
        <p:spPr>
          <a:xfrm>
            <a:off x="838200" y="1929384"/>
            <a:ext cx="10515600" cy="4251960"/>
          </a:xfrm>
        </p:spPr>
        <p:txBody>
          <a:bodyPr>
            <a:normAutofit/>
          </a:bodyPr>
          <a:lstStyle/>
          <a:p>
            <a:pPr>
              <a:buFont typeface="Wingdings" panose="05000000000000000000" pitchFamily="2" charset="2"/>
              <a:buChar char="v"/>
            </a:pPr>
            <a:r>
              <a:rPr lang="en-US" sz="2000" dirty="0">
                <a:latin typeface="Arial" panose="020B0604020202020204" pitchFamily="34" charset="0"/>
                <a:cs typeface="Arial" panose="020B0604020202020204" pitchFamily="34" charset="0"/>
              </a:rPr>
              <a:t>Quick Sort</a:t>
            </a:r>
          </a:p>
          <a:p>
            <a:pPr marL="0" indent="0">
              <a:buNone/>
            </a:pPr>
            <a:r>
              <a:rPr lang="en-US" sz="2000" b="0" dirty="0">
                <a:effectLst/>
                <a:latin typeface="Arial" panose="020B0604020202020204" pitchFamily="34" charset="0"/>
                <a:cs typeface="Arial" panose="020B0604020202020204" pitchFamily="34" charset="0"/>
              </a:rPr>
              <a:t>Quick Sort is a sorting algorithm based on the</a:t>
            </a:r>
            <a:r>
              <a:rPr lang="en-US" sz="2000" b="0" u="sng" dirty="0">
                <a:effectLst/>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 Divide and Conquer algorithm</a:t>
            </a:r>
            <a:r>
              <a:rPr lang="en-US" sz="2000" b="0" dirty="0">
                <a:effectLst/>
                <a:latin typeface="Arial" panose="020B0604020202020204" pitchFamily="34" charset="0"/>
                <a:cs typeface="Arial" panose="020B0604020202020204" pitchFamily="34" charset="0"/>
              </a:rPr>
              <a:t> that picks an element as a pivot and partitions the given array around the picked pivot by placing the pivot in its correct position in the sorted array.</a:t>
            </a:r>
            <a:endParaRPr lang="en-US" sz="2000" dirty="0">
              <a:latin typeface="Arial" panose="020B0604020202020204" pitchFamily="34" charset="0"/>
              <a:cs typeface="Arial" panose="020B0604020202020204" pitchFamily="34" charset="0"/>
            </a:endParaRPr>
          </a:p>
          <a:p>
            <a:pPr>
              <a:buFont typeface="Wingdings" panose="05000000000000000000" pitchFamily="2" charset="2"/>
              <a:buChar char="v"/>
            </a:pPr>
            <a:r>
              <a:rPr lang="en-US" sz="2000" dirty="0">
                <a:latin typeface="Arial" panose="020B0604020202020204" pitchFamily="34" charset="0"/>
                <a:cs typeface="Arial" panose="020B0604020202020204" pitchFamily="34" charset="0"/>
              </a:rPr>
              <a:t>Heap Sort</a:t>
            </a:r>
          </a:p>
          <a:p>
            <a:pPr marL="0" indent="0">
              <a:buNone/>
            </a:pPr>
            <a:r>
              <a:rPr lang="en-US" sz="2000" dirty="0">
                <a:effectLst/>
                <a:latin typeface="Arial" panose="020B0604020202020204" pitchFamily="34" charset="0"/>
                <a:cs typeface="Arial" panose="020B0604020202020204" pitchFamily="34" charset="0"/>
              </a:rPr>
              <a:t>Heap sort </a:t>
            </a:r>
            <a:r>
              <a:rPr lang="en-US" sz="2000" b="0" dirty="0">
                <a:effectLst/>
                <a:latin typeface="Arial" panose="020B0604020202020204" pitchFamily="34" charset="0"/>
                <a:cs typeface="Arial" panose="020B0604020202020204" pitchFamily="34" charset="0"/>
              </a:rPr>
              <a:t>is a comparison-based sorting technique based on </a:t>
            </a:r>
            <a:r>
              <a:rPr lang="en-US" sz="2000" b="0" u="sng" dirty="0">
                <a:effectLst/>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Binary Heap</a:t>
            </a:r>
            <a:r>
              <a:rPr lang="en-US" sz="2000" b="0" dirty="0">
                <a:effectLst/>
                <a:latin typeface="Arial" panose="020B0604020202020204" pitchFamily="34" charset="0"/>
                <a:cs typeface="Arial" panose="020B0604020202020204" pitchFamily="34" charset="0"/>
              </a:rPr>
              <a:t> data structure. It is similar to the </a:t>
            </a:r>
            <a:r>
              <a:rPr lang="en-US" sz="2000" b="0" u="sng" dirty="0">
                <a:effectLst/>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selection sort</a:t>
            </a:r>
            <a:r>
              <a:rPr lang="en-US" sz="2000" b="0" dirty="0">
                <a:effectLst/>
                <a:latin typeface="Arial" panose="020B0604020202020204" pitchFamily="34" charset="0"/>
                <a:cs typeface="Arial" panose="020B0604020202020204" pitchFamily="34" charset="0"/>
              </a:rPr>
              <a:t> where we first find the minimum element and place the minimum element at the beginning. Repeat the same process for the remaining elements.</a:t>
            </a:r>
            <a:endParaRPr lang="en-US" sz="2000" dirty="0">
              <a:latin typeface="Arial" panose="020B0604020202020204" pitchFamily="34" charset="0"/>
              <a:cs typeface="Arial" panose="020B0604020202020204" pitchFamily="34" charset="0"/>
            </a:endParaRPr>
          </a:p>
          <a:p>
            <a:pPr>
              <a:buFont typeface="Wingdings" panose="05000000000000000000" pitchFamily="2" charset="2"/>
              <a:buChar char="v"/>
            </a:pPr>
            <a:r>
              <a:rPr lang="en-US" sz="2000" dirty="0">
                <a:latin typeface="Arial" panose="020B0604020202020204" pitchFamily="34" charset="0"/>
                <a:cs typeface="Arial" panose="020B0604020202020204" pitchFamily="34" charset="0"/>
              </a:rPr>
              <a:t>Merge Sort</a:t>
            </a:r>
          </a:p>
          <a:p>
            <a:pPr marL="0" indent="0">
              <a:buNone/>
            </a:pPr>
            <a:r>
              <a:rPr lang="en-US" sz="2000" dirty="0">
                <a:effectLst/>
                <a:latin typeface="Arial" panose="020B0604020202020204" pitchFamily="34" charset="0"/>
                <a:cs typeface="Arial" panose="020B0604020202020204" pitchFamily="34" charset="0"/>
              </a:rPr>
              <a:t>Merge sort </a:t>
            </a:r>
            <a:r>
              <a:rPr lang="en-US" sz="2000" b="0" dirty="0">
                <a:effectLst/>
                <a:latin typeface="Arial" panose="020B0604020202020204" pitchFamily="34" charset="0"/>
                <a:cs typeface="Arial" panose="020B0604020202020204" pitchFamily="34" charset="0"/>
              </a:rPr>
              <a:t>is defined as a sorting algorithm that works by dividing an array into smaller subarrays, sorting each subarray, and then merging the sorted subarrays back together to form the final sorted array.</a:t>
            </a:r>
            <a:endParaRPr lang="en-US" sz="2000" dirty="0">
              <a:latin typeface="Arial" panose="020B0604020202020204" pitchFamily="34" charset="0"/>
              <a:cs typeface="Arial" panose="020B0604020202020204" pitchFamily="34" charset="0"/>
            </a:endParaRPr>
          </a:p>
          <a:p>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6383677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119</TotalTime>
  <Words>1236</Words>
  <Application>Microsoft Macintosh PowerPoint</Application>
  <PresentationFormat>Widescreen</PresentationFormat>
  <Paragraphs>73</Paragraphs>
  <Slides>14</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Aptos</vt:lpstr>
      <vt:lpstr>Aptos Display</vt:lpstr>
      <vt:lpstr>Arial</vt:lpstr>
      <vt:lpstr>Calibri</vt:lpstr>
      <vt:lpstr>The Hand (Body)</vt:lpstr>
      <vt:lpstr>Times New Roman</vt:lpstr>
      <vt:lpstr>Wingdings</vt:lpstr>
      <vt:lpstr>Office Theme</vt:lpstr>
      <vt:lpstr>ALGORITHMS VISUALIZER</vt:lpstr>
      <vt:lpstr>Abstract</vt:lpstr>
      <vt:lpstr>INTRODUCTION</vt:lpstr>
      <vt:lpstr>Features Of Algorithm Visualizer</vt:lpstr>
      <vt:lpstr>Advantages</vt:lpstr>
      <vt:lpstr>Real-World Applications</vt:lpstr>
      <vt:lpstr>Contents</vt:lpstr>
      <vt:lpstr>PowerPoint Presentation</vt:lpstr>
      <vt:lpstr>Contents contd..</vt:lpstr>
      <vt:lpstr>Path Finder Algorithms</vt:lpstr>
      <vt:lpstr>BackTracking</vt:lpstr>
      <vt:lpstr>Limitations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 VISUALIZER</dc:title>
  <dc:creator>vipparla divya</dc:creator>
  <cp:lastModifiedBy>Vallabhaneni, Mr. Sri Chetan</cp:lastModifiedBy>
  <cp:revision>39</cp:revision>
  <dcterms:created xsi:type="dcterms:W3CDTF">2024-03-27T18:28:52Z</dcterms:created>
  <dcterms:modified xsi:type="dcterms:W3CDTF">2024-04-03T20:56:28Z</dcterms:modified>
</cp:coreProperties>
</file>

<file path=docProps/thumbnail.jpeg>
</file>